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media/image29.png" ContentType="image/png"/>
  <Override PartName="/ppt/media/image27.wmf" ContentType="image/x-wmf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36.jpeg" ContentType="image/jpeg"/>
  <Override PartName="/ppt/media/image18.png" ContentType="image/png"/>
  <Override PartName="/ppt/media/image17.wmf" ContentType="image/x-wmf"/>
  <Override PartName="/ppt/media/image16.wmf" ContentType="image/x-wmf"/>
  <Override PartName="/ppt/media/image15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4.png" ContentType="image/png"/>
  <Override PartName="/ppt/media/image34.png" ContentType="image/png"/>
  <Override PartName="/ppt/media/image5.wmf" ContentType="image/x-wmf"/>
  <Override PartName="/ppt/media/image25.png" ContentType="image/png"/>
  <Override PartName="/ppt/media/image9.wmf" ContentType="image/x-wmf"/>
  <Override PartName="/ppt/media/image14.png" ContentType="image/png"/>
  <Override PartName="/ppt/media/image44.png" ContentType="image/png"/>
  <Override PartName="/ppt/media/image30.png" ContentType="image/png"/>
  <Override PartName="/ppt/media/image13.wmf" ContentType="image/x-wmf"/>
  <Override PartName="/ppt/media/image28.png" ContentType="image/png"/>
  <Override PartName="/ppt/media/image38.png" ContentType="image/png"/>
  <Override PartName="/ppt/media/image39.jpeg" ContentType="image/jpeg"/>
  <Override PartName="/ppt/media/image41.wmf" ContentType="image/x-wmf"/>
  <Override PartName="/ppt/media/image42.wmf" ContentType="image/x-wmf"/>
  <Override PartName="/ppt/media/image43.png" ContentType="image/png"/>
  <Override PartName="/ppt/media/image45.png" ContentType="image/png"/>
  <Override PartName="/ppt/media/image46.png" ContentType="image/png"/>
  <Override PartName="/ppt/media/image6.wmf" ContentType="image/x-wmf"/>
  <Override PartName="/ppt/media/image35.png" ContentType="image/png"/>
  <Override PartName="/ppt/media/image47.png" ContentType="image/png"/>
  <Override PartName="/ppt/media/image49.png" ContentType="image/png"/>
  <Override PartName="/ppt/media/image12.png" ContentType="image/png"/>
  <Override PartName="/ppt/media/image48.png" ContentType="image/png"/>
  <Override PartName="/ppt/media/image8.wmf" ContentType="image/x-wmf"/>
  <Override PartName="/ppt/media/image11.wmf" ContentType="image/x-wmf"/>
  <Override PartName="/ppt/media/image26.png" ContentType="image/png"/>
  <Override PartName="/ppt/media/image3.png" ContentType="image/png"/>
  <Override PartName="/ppt/media/image33.png" ContentType="image/png"/>
  <Override PartName="/ppt/media/image40.wmf" ContentType="image/x-wmf"/>
  <Override PartName="/ppt/media/image37.png" ContentType="image/png"/>
  <Override PartName="/ppt/media/image7.png" ContentType="image/png"/>
  <Override PartName="/ppt/media/image2.png" ContentType="image/png"/>
  <Override PartName="/ppt/media/image32.png" ContentType="image/png"/>
  <Override PartName="/ppt/media/image10.wmf" ContentType="image/x-wmf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v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s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1FB1A71-C29D-42E0-ACCE-9CC08A709396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1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73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ED8D47F-FE25-47D6-A7E0-887EC872C0F2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</p:spPr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Open source</a:t>
            </a:r>
            <a:endParaRPr b="0" lang="en-GB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Flexibly to adapt to any species, system, or region</a:t>
            </a:r>
            <a:endParaRPr b="0" lang="en-GB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Facilitate model optimisation and comparison,</a:t>
            </a:r>
            <a:endParaRPr b="0" lang="en-GB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Integrate model validation and monitoring</a:t>
            </a:r>
            <a:endParaRPr b="0" lang="en-GB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Facilitate transparency and collaboration</a:t>
            </a:r>
            <a:endParaRPr b="0" lang="en-GB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Enable cost-effective design and evaluation of management solutions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4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6EA2400-174F-4775-A3EE-9D230A68BD1B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76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B83A997-E1DD-47E4-AFA5-A288A78B97EA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79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D4A5497-D217-49F4-8EA9-65040AEF15DB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82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494C7C7-3F1A-4E7B-8E5C-EA837009257E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85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8978641-0BFD-4728-A3C1-F513CB7CFE8A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88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363A002-A1CF-4B25-83FA-19DFE2301A9C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2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91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173B7E9-18F3-4881-A036-4E81A6443B7B}" type="slidenum">
              <a:rPr b="0" lang="de-DE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11_0" descr=""/>
          <p:cNvPicPr/>
          <p:nvPr/>
        </p:nvPicPr>
        <p:blipFill>
          <a:blip r:embed="rId2"/>
          <a:stretch/>
        </p:blipFill>
        <p:spPr>
          <a:xfrm>
            <a:off x="0" y="0"/>
            <a:ext cx="9223200" cy="69170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7_0" descr=""/>
          <p:cNvPicPr/>
          <p:nvPr/>
        </p:nvPicPr>
        <p:blipFill>
          <a:blip r:embed="rId2"/>
          <a:stretch/>
        </p:blipFill>
        <p:spPr>
          <a:xfrm>
            <a:off x="720" y="72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www.uni-potsdam.de/en/ibb-macroecology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wmf"/><Relationship Id="rId3" Type="http://schemas.openxmlformats.org/officeDocument/2006/relationships/image" Target="../media/image17.wmf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wm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wmf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wmf"/><Relationship Id="rId3" Type="http://schemas.openxmlformats.org/officeDocument/2006/relationships/image" Target="../media/image41.wmf"/><Relationship Id="rId4" Type="http://schemas.openxmlformats.org/officeDocument/2006/relationships/image" Target="../media/image42.wmf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432800" y="2574360"/>
            <a:ext cx="627840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de-CH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Individual-based modelling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CH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in RangeShiftR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239040" y="4779360"/>
            <a:ext cx="8678520" cy="13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de-DE" sz="2400" spc="-1" strike="noStrike">
                <a:solidFill>
                  <a:srgbClr val="e4e3ee"/>
                </a:solidFill>
                <a:latin typeface="Calibri"/>
                <a:ea typeface="DejaVu Sans"/>
              </a:rPr>
              <a:t>Damaris Zurell, Anne Malchow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de-CH" sz="2400" spc="-1" strike="noStrike">
                <a:solidFill>
                  <a:srgbClr val="d0cfdb"/>
                </a:solidFill>
                <a:latin typeface="Calibri"/>
                <a:ea typeface="DejaVu Sans"/>
                <a:hlinkClick r:id="rId1"/>
              </a:rPr>
              <a:t>https://bit.ly/Potsdam-Macroecology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de-CH" sz="2400" spc="-1" strike="noStrike">
                <a:solidFill>
                  <a:srgbClr val="d0cfdb"/>
                </a:solidFill>
                <a:latin typeface="Calibri"/>
                <a:ea typeface="DejaVu Sans"/>
              </a:rPr>
              <a:t>@ZurellLab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3322800" y="5651640"/>
            <a:ext cx="492480" cy="43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Cell-based vs. patch-based models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152000" y="3096000"/>
            <a:ext cx="6510600" cy="359964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Spatially explicit population models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385200" y="1056240"/>
            <a:ext cx="8227440" cy="48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Bild 9_3" descr=""/>
          <p:cNvPicPr/>
          <p:nvPr/>
        </p:nvPicPr>
        <p:blipFill>
          <a:blip r:embed="rId2"/>
          <a:stretch/>
        </p:blipFill>
        <p:spPr>
          <a:xfrm>
            <a:off x="5760000" y="2340000"/>
            <a:ext cx="1077840" cy="1036800"/>
          </a:xfrm>
          <a:prstGeom prst="rect">
            <a:avLst/>
          </a:prstGeom>
          <a:ln>
            <a:noFill/>
          </a:ln>
        </p:spPr>
      </p:pic>
      <p:pic>
        <p:nvPicPr>
          <p:cNvPr id="169" name="Bild 10_2" descr=""/>
          <p:cNvPicPr/>
          <p:nvPr/>
        </p:nvPicPr>
        <p:blipFill>
          <a:blip r:embed="rId3"/>
          <a:stretch/>
        </p:blipFill>
        <p:spPr>
          <a:xfrm>
            <a:off x="1755360" y="2700000"/>
            <a:ext cx="1554840" cy="107496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3321360" y="3417120"/>
            <a:ext cx="781200" cy="46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3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1" name="CustomShape 4"/>
          <p:cNvSpPr/>
          <p:nvPr/>
        </p:nvSpPr>
        <p:spPr>
          <a:xfrm>
            <a:off x="4998240" y="2869920"/>
            <a:ext cx="876960" cy="1105200"/>
          </a:xfrm>
          <a:custGeom>
            <a:avLst/>
            <a:gdLst/>
            <a:ahLst/>
            <a:rect l="l" t="t" r="r" b="b"/>
            <a:pathLst>
              <a:path w="879231" h="1107425">
                <a:moveTo>
                  <a:pt x="0" y="333702"/>
                </a:moveTo>
                <a:cubicBezTo>
                  <a:pt x="127977" y="180325"/>
                  <a:pt x="255954" y="26948"/>
                  <a:pt x="363416" y="5456"/>
                </a:cubicBezTo>
                <a:cubicBezTo>
                  <a:pt x="470878" y="-16036"/>
                  <a:pt x="558801" y="21087"/>
                  <a:pt x="644770" y="204748"/>
                </a:cubicBezTo>
                <a:cubicBezTo>
                  <a:pt x="730739" y="388409"/>
                  <a:pt x="804985" y="747917"/>
                  <a:pt x="879231" y="1107425"/>
                </a:cubicBezTo>
              </a:path>
            </a:pathLst>
          </a:custGeom>
          <a:noFill/>
          <a:ln w="28440">
            <a:solidFill>
              <a:schemeClr val="tx1"/>
            </a:solidFill>
            <a:prstDash val="sysDash"/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>
            <a:off x="5040000" y="1313280"/>
            <a:ext cx="2931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Dispersal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dispersal kernel or movement simulator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1009080" y="1329120"/>
            <a:ext cx="29311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Local population dynamics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population model, e.g. logistic growth or matrix population model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4680000" y="1056240"/>
            <a:ext cx="3058920" cy="2362680"/>
          </a:xfrm>
          <a:prstGeom prst="ellipse">
            <a:avLst/>
          </a:prstGeom>
          <a:solidFill>
            <a:srgbClr val="729fcf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Dispersal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57200" y="1236240"/>
            <a:ext cx="8227440" cy="48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Natal/juvenile dispersal: spatial process by which individuals move away from birth location</a:t>
            </a:r>
            <a:endParaRPr b="0" lang="en-GB" sz="24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padmaa"/>
              <a:buChar char="→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avoid kin competition, exploit new resources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Critical for range expansion and spatial gene flow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Associated with various costs and trade-offs that determine the eventual displacement distance</a:t>
            </a:r>
            <a:endParaRPr b="0" lang="en-GB" sz="24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padmaa"/>
              <a:buChar char="→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has impacts on both population dynamics and genetics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85200" y="279000"/>
            <a:ext cx="58788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200" spc="-1" strike="noStrike">
                <a:solidFill>
                  <a:srgbClr val="17375e"/>
                </a:solidFill>
                <a:latin typeface="Calibri"/>
                <a:ea typeface="DejaVu Sans"/>
              </a:rPr>
              <a:t>Dispersing individuals are a non-random subset of the population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288360" y="4232520"/>
            <a:ext cx="856548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Left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 Dispersing females of the Glanville fritillary, Melitaea cinxia, have a higher flight metabolic rate and are more fecund than sedentary ones.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Right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 In Siberian jays, Perisoreus infaustus, the subordinate individuals disperse, whereas the heavier and more dominant remain in their natal territories.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6187680" y="6611760"/>
            <a:ext cx="29257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de-DE" sz="1000" spc="-1" strike="noStrike">
                <a:solidFill>
                  <a:srgbClr val="808080"/>
                </a:solidFill>
                <a:latin typeface="Calibri"/>
                <a:ea typeface="DejaVu Sans"/>
              </a:rPr>
              <a:t>Kokko &amp; López-Sepulcre (2006) Science 313: 789-791.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2270160" y="1364400"/>
            <a:ext cx="4704480" cy="259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57200" y="315000"/>
            <a:ext cx="47988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hiftR: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three 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phases 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of 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dispersa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82" name="Inhaltsplatzhalter 17" descr="Kennzeichen Silhouette"/>
          <p:cNvPicPr/>
          <p:nvPr/>
        </p:nvPicPr>
        <p:blipFill>
          <a:blip r:embed="rId1"/>
          <a:stretch/>
        </p:blipFill>
        <p:spPr>
          <a:xfrm>
            <a:off x="1258920" y="4690440"/>
            <a:ext cx="611640" cy="61164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2432160" y="2251440"/>
            <a:ext cx="2433240" cy="32104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"/>
          <p:cNvSpPr/>
          <p:nvPr/>
        </p:nvSpPr>
        <p:spPr>
          <a:xfrm>
            <a:off x="2635920" y="258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2635920" y="366624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2635920" y="474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 rot="5400000">
            <a:off x="3312720" y="328068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7"/>
          <p:cNvSpPr/>
          <p:nvPr/>
        </p:nvSpPr>
        <p:spPr>
          <a:xfrm rot="5400000">
            <a:off x="3312720" y="438984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8"/>
          <p:cNvSpPr/>
          <p:nvPr/>
        </p:nvSpPr>
        <p:spPr>
          <a:xfrm>
            <a:off x="4995000" y="2547360"/>
            <a:ext cx="3869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Leaving the natal site (area where born)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0" name="CustomShape 9"/>
          <p:cNvSpPr/>
          <p:nvPr/>
        </p:nvSpPr>
        <p:spPr>
          <a:xfrm>
            <a:off x="4991400" y="4738320"/>
            <a:ext cx="346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Establish in a new habitat site /area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1" name="CustomShape 10"/>
          <p:cNvSpPr/>
          <p:nvPr/>
        </p:nvSpPr>
        <p:spPr>
          <a:xfrm>
            <a:off x="4989960" y="3719880"/>
            <a:ext cx="3339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Movement through the landscape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92" name="Picture 2" descr="Bird free icon"/>
          <p:cNvPicPr/>
          <p:nvPr/>
        </p:nvPicPr>
        <p:blipFill>
          <a:blip r:embed="rId2"/>
          <a:stretch/>
        </p:blipFill>
        <p:spPr>
          <a:xfrm>
            <a:off x="1218600" y="2547360"/>
            <a:ext cx="611640" cy="611640"/>
          </a:xfrm>
          <a:prstGeom prst="rect">
            <a:avLst/>
          </a:prstGeom>
          <a:ln>
            <a:noFill/>
          </a:ln>
        </p:spPr>
      </p:pic>
      <p:pic>
        <p:nvPicPr>
          <p:cNvPr id="193" name="noun_process_3355087.svg" descr="Created with Sketch."/>
          <p:cNvPicPr/>
          <p:nvPr/>
        </p:nvPicPr>
        <p:blipFill>
          <a:blip r:embed="rId3"/>
          <a:srcRect l="0" t="0" r="0" b="15258"/>
          <a:stretch/>
        </p:blipFill>
        <p:spPr>
          <a:xfrm>
            <a:off x="1258920" y="3429000"/>
            <a:ext cx="579240" cy="74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2432160" y="2251440"/>
            <a:ext cx="2433240" cy="32104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2635920" y="258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2635920" y="366624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2635920" y="474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 rot="5400000">
            <a:off x="3312720" y="328068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6"/>
          <p:cNvSpPr/>
          <p:nvPr/>
        </p:nvSpPr>
        <p:spPr>
          <a:xfrm rot="5400000">
            <a:off x="3312720" y="438984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7"/>
          <p:cNvSpPr/>
          <p:nvPr/>
        </p:nvSpPr>
        <p:spPr>
          <a:xfrm>
            <a:off x="4970520" y="2547360"/>
            <a:ext cx="4035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Leaving the natal site (area where born)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1" name="Picture 2" descr="Bird free icon"/>
          <p:cNvPicPr/>
          <p:nvPr/>
        </p:nvPicPr>
        <p:blipFill>
          <a:blip r:embed="rId1"/>
          <a:stretch/>
        </p:blipFill>
        <p:spPr>
          <a:xfrm>
            <a:off x="1218600" y="2547360"/>
            <a:ext cx="611640" cy="611640"/>
          </a:xfrm>
          <a:prstGeom prst="rect">
            <a:avLst/>
          </a:prstGeom>
          <a:ln>
            <a:noFill/>
          </a:ln>
        </p:spPr>
      </p:pic>
      <p:sp>
        <p:nvSpPr>
          <p:cNvPr id="202" name="CustomShape 8"/>
          <p:cNvSpPr/>
          <p:nvPr/>
        </p:nvSpPr>
        <p:spPr>
          <a:xfrm>
            <a:off x="457200" y="332640"/>
            <a:ext cx="47988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three 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phases of 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dispersal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432160" y="2251440"/>
            <a:ext cx="2433240" cy="32104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"/>
          <p:cNvSpPr/>
          <p:nvPr/>
        </p:nvSpPr>
        <p:spPr>
          <a:xfrm>
            <a:off x="2635920" y="258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2635920" y="366624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635920" y="474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 rot="5400000">
            <a:off x="3312720" y="328068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6"/>
          <p:cNvSpPr/>
          <p:nvPr/>
        </p:nvSpPr>
        <p:spPr>
          <a:xfrm rot="5400000">
            <a:off x="3312720" y="438984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7"/>
          <p:cNvSpPr/>
          <p:nvPr/>
        </p:nvSpPr>
        <p:spPr>
          <a:xfrm>
            <a:off x="5071320" y="1160280"/>
            <a:ext cx="40352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Emigration probability:</a:t>
            </a:r>
            <a:endParaRPr b="0" lang="en-GB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probability that an individual will leave its natal patch during the present year </a:t>
            </a:r>
            <a:endParaRPr b="0" lang="en-GB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can be density-dependent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0" name="Picture 2" descr="Bird free icon"/>
          <p:cNvPicPr/>
          <p:nvPr/>
        </p:nvPicPr>
        <p:blipFill>
          <a:blip r:embed="rId1"/>
          <a:stretch/>
        </p:blipFill>
        <p:spPr>
          <a:xfrm>
            <a:off x="1218600" y="2547360"/>
            <a:ext cx="611640" cy="611640"/>
          </a:xfrm>
          <a:prstGeom prst="rect">
            <a:avLst/>
          </a:prstGeom>
          <a:ln>
            <a:noFill/>
          </a:ln>
        </p:spPr>
      </p:pic>
      <p:sp>
        <p:nvSpPr>
          <p:cNvPr id="211" name="Line 8"/>
          <p:cNvSpPr/>
          <p:nvPr/>
        </p:nvSpPr>
        <p:spPr>
          <a:xfrm>
            <a:off x="5524920" y="4380480"/>
            <a:ext cx="2520000" cy="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9"/>
          <p:cNvSpPr/>
          <p:nvPr/>
        </p:nvSpPr>
        <p:spPr>
          <a:xfrm flipV="1">
            <a:off x="5917320" y="3336480"/>
            <a:ext cx="0" cy="122400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0"/>
          <p:cNvSpPr/>
          <p:nvPr/>
        </p:nvSpPr>
        <p:spPr>
          <a:xfrm>
            <a:off x="5417280" y="3084120"/>
            <a:ext cx="53424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50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DejaVu Sans"/>
              </a:rPr>
              <a:t>Emig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4" name="CustomShape 11"/>
          <p:cNvSpPr/>
          <p:nvPr/>
        </p:nvSpPr>
        <p:spPr>
          <a:xfrm>
            <a:off x="7976880" y="4344480"/>
            <a:ext cx="534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DejaVu Sans"/>
              </a:rPr>
              <a:t>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5" name="CustomShape 12"/>
          <p:cNvSpPr/>
          <p:nvPr/>
        </p:nvSpPr>
        <p:spPr>
          <a:xfrm>
            <a:off x="5885280" y="3624120"/>
            <a:ext cx="1833840" cy="719280"/>
          </a:xfrm>
          <a:custGeom>
            <a:avLst/>
            <a:gdLst/>
            <a:ahLst/>
            <a:rect l="l" t="t" r="r" b="b"/>
            <a:pathLst>
              <a:path w="5101" h="2191">
                <a:moveTo>
                  <a:pt x="0" y="2096"/>
                </a:moveTo>
                <a:cubicBezTo>
                  <a:pt x="683" y="1967"/>
                  <a:pt x="2233" y="2190"/>
                  <a:pt x="2551" y="1095"/>
                </a:cubicBezTo>
                <a:cubicBezTo>
                  <a:pt x="2867" y="0"/>
                  <a:pt x="5100" y="94"/>
                  <a:pt x="5100" y="94"/>
                </a:cubicBezTo>
              </a:path>
            </a:pathLst>
          </a:custGeom>
          <a:noFill/>
          <a:ln w="14400">
            <a:solidFill>
              <a:srgbClr val="0013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Line 13"/>
          <p:cNvSpPr/>
          <p:nvPr/>
        </p:nvSpPr>
        <p:spPr>
          <a:xfrm>
            <a:off x="5776920" y="3588480"/>
            <a:ext cx="208800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4"/>
          <p:cNvSpPr/>
          <p:nvPr/>
        </p:nvSpPr>
        <p:spPr>
          <a:xfrm>
            <a:off x="421200" y="332640"/>
            <a:ext cx="47988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three phases of dispersal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432160" y="2251440"/>
            <a:ext cx="2433240" cy="32104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2635920" y="258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2635920" y="366624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2635920" y="474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 rot="5400000">
            <a:off x="3312720" y="328068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6"/>
          <p:cNvSpPr/>
          <p:nvPr/>
        </p:nvSpPr>
        <p:spPr>
          <a:xfrm rot="5400000">
            <a:off x="3312720" y="438984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7"/>
          <p:cNvSpPr/>
          <p:nvPr/>
        </p:nvSpPr>
        <p:spPr>
          <a:xfrm>
            <a:off x="5071320" y="1160280"/>
            <a:ext cx="40352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Emigration probability:</a:t>
            </a:r>
            <a:endParaRPr b="0" lang="en-GB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probability that an individual will leave its natal patch during the present year </a:t>
            </a:r>
            <a:endParaRPr b="0" lang="en-GB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can be density-dependent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25" name="Picture 2" descr="Bird free icon"/>
          <p:cNvPicPr/>
          <p:nvPr/>
        </p:nvPicPr>
        <p:blipFill>
          <a:blip r:embed="rId1"/>
          <a:stretch/>
        </p:blipFill>
        <p:spPr>
          <a:xfrm>
            <a:off x="1218600" y="2547360"/>
            <a:ext cx="611640" cy="611640"/>
          </a:xfrm>
          <a:prstGeom prst="rect">
            <a:avLst/>
          </a:prstGeom>
          <a:ln>
            <a:noFill/>
          </a:ln>
        </p:spPr>
      </p:pic>
      <p:sp>
        <p:nvSpPr>
          <p:cNvPr id="226" name="Line 8"/>
          <p:cNvSpPr/>
          <p:nvPr/>
        </p:nvSpPr>
        <p:spPr>
          <a:xfrm>
            <a:off x="5321160" y="4185360"/>
            <a:ext cx="2520000" cy="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9"/>
          <p:cNvSpPr/>
          <p:nvPr/>
        </p:nvSpPr>
        <p:spPr>
          <a:xfrm flipV="1">
            <a:off x="5713560" y="3141360"/>
            <a:ext cx="0" cy="1224000"/>
          </a:xfrm>
          <a:prstGeom prst="line">
            <a:avLst/>
          </a:prstGeom>
          <a:ln w="14400">
            <a:solidFill>
              <a:srgbClr val="00132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0"/>
          <p:cNvSpPr/>
          <p:nvPr/>
        </p:nvSpPr>
        <p:spPr>
          <a:xfrm>
            <a:off x="5357520" y="2817000"/>
            <a:ext cx="53424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50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DejaVu Sans"/>
              </a:rPr>
              <a:t>Emig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9" name="CustomShape 11"/>
          <p:cNvSpPr/>
          <p:nvPr/>
        </p:nvSpPr>
        <p:spPr>
          <a:xfrm>
            <a:off x="7773120" y="4149360"/>
            <a:ext cx="534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DejaVu Sans"/>
              </a:rPr>
              <a:t>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0" name="CustomShape 12"/>
          <p:cNvSpPr/>
          <p:nvPr/>
        </p:nvSpPr>
        <p:spPr>
          <a:xfrm>
            <a:off x="5681520" y="3429000"/>
            <a:ext cx="1833840" cy="719280"/>
          </a:xfrm>
          <a:custGeom>
            <a:avLst/>
            <a:gdLst/>
            <a:ahLst/>
            <a:rect l="l" t="t" r="r" b="b"/>
            <a:pathLst>
              <a:path w="5101" h="2191">
                <a:moveTo>
                  <a:pt x="0" y="2096"/>
                </a:moveTo>
                <a:cubicBezTo>
                  <a:pt x="683" y="1967"/>
                  <a:pt x="2233" y="2190"/>
                  <a:pt x="2551" y="1095"/>
                </a:cubicBezTo>
                <a:cubicBezTo>
                  <a:pt x="2867" y="0"/>
                  <a:pt x="5100" y="94"/>
                  <a:pt x="5100" y="94"/>
                </a:cubicBezTo>
              </a:path>
            </a:pathLst>
          </a:custGeom>
          <a:noFill/>
          <a:ln w="18000">
            <a:solidFill>
              <a:srgbClr val="0013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13"/>
          <p:cNvSpPr/>
          <p:nvPr/>
        </p:nvSpPr>
        <p:spPr>
          <a:xfrm>
            <a:off x="5607720" y="3393360"/>
            <a:ext cx="208800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Line 14"/>
          <p:cNvSpPr/>
          <p:nvPr/>
        </p:nvSpPr>
        <p:spPr>
          <a:xfrm flipV="1">
            <a:off x="6591240" y="3789360"/>
            <a:ext cx="0" cy="46800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Line 15"/>
          <p:cNvSpPr/>
          <p:nvPr/>
        </p:nvSpPr>
        <p:spPr>
          <a:xfrm>
            <a:off x="5607720" y="3806640"/>
            <a:ext cx="98352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Line 16"/>
          <p:cNvSpPr/>
          <p:nvPr/>
        </p:nvSpPr>
        <p:spPr>
          <a:xfrm>
            <a:off x="5609160" y="3393360"/>
            <a:ext cx="2088000" cy="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7"/>
          <p:cNvSpPr/>
          <p:nvPr/>
        </p:nvSpPr>
        <p:spPr>
          <a:xfrm>
            <a:off x="6441120" y="4257360"/>
            <a:ext cx="534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β*b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6" name="CustomShape 18"/>
          <p:cNvSpPr/>
          <p:nvPr/>
        </p:nvSpPr>
        <p:spPr>
          <a:xfrm>
            <a:off x="5141520" y="3630960"/>
            <a:ext cx="534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D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TeX Gyre Heros"/>
              </a:rPr>
              <a:t>0</a:t>
            </a: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/2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7" name="CustomShape 19"/>
          <p:cNvSpPr/>
          <p:nvPr/>
        </p:nvSpPr>
        <p:spPr>
          <a:xfrm>
            <a:off x="5213520" y="3234960"/>
            <a:ext cx="534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D</a:t>
            </a:r>
            <a:r>
              <a:rPr b="0" lang="de-DE" sz="1400" spc="-1" strike="noStrike" baseline="-8000">
                <a:solidFill>
                  <a:srgbClr val="052d51"/>
                </a:solidFill>
                <a:latin typeface="TeX Gyre Heros"/>
                <a:ea typeface="TeX Gyre Heros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8" name="Line 20"/>
          <p:cNvSpPr/>
          <p:nvPr/>
        </p:nvSpPr>
        <p:spPr>
          <a:xfrm flipV="1">
            <a:off x="6365160" y="3069360"/>
            <a:ext cx="576000" cy="1188000"/>
          </a:xfrm>
          <a:prstGeom prst="line">
            <a:avLst/>
          </a:prstGeom>
          <a:ln>
            <a:solidFill>
              <a:srgbClr val="001326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1"/>
          <p:cNvSpPr/>
          <p:nvPr/>
        </p:nvSpPr>
        <p:spPr>
          <a:xfrm>
            <a:off x="6837120" y="2997360"/>
            <a:ext cx="5342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~</a:t>
            </a: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α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0" name="CustomShape 22"/>
          <p:cNvSpPr/>
          <p:nvPr/>
        </p:nvSpPr>
        <p:spPr>
          <a:xfrm>
            <a:off x="7373520" y="2617200"/>
            <a:ext cx="18338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</a:t>
            </a:r>
            <a:r>
              <a:rPr b="0" lang="de-DE" sz="1200" spc="-1" strike="noStrike" baseline="-8000">
                <a:solidFill>
                  <a:srgbClr val="052d51"/>
                </a:solidFill>
                <a:latin typeface="TeX Gyre Heros"/>
                <a:ea typeface="Noto Sans CJK SC"/>
              </a:rPr>
              <a:t>0</a:t>
            </a: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 … saturation value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α … slope at inflection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TeX Gyre Heros"/>
              </a:rPr>
              <a:t>β …  inflection point</a:t>
            </a:r>
            <a:endParaRPr b="0" lang="en-GB" sz="1200" spc="-1" strike="noStrike">
              <a:latin typeface="Arial"/>
            </a:endParaRPr>
          </a:p>
        </p:txBody>
      </p:sp>
      <p:graphicFrame>
        <p:nvGraphicFramePr>
          <p:cNvPr id="241" name="Table 23"/>
          <p:cNvGraphicFramePr/>
          <p:nvPr/>
        </p:nvGraphicFramePr>
        <p:xfrm>
          <a:off x="5213520" y="4994280"/>
          <a:ext cx="2558880" cy="1380960"/>
        </p:xfrm>
        <a:graphic>
          <a:graphicData uri="http://schemas.openxmlformats.org/drawingml/2006/table">
            <a:tbl>
              <a:tblPr/>
              <a:tblGrid>
                <a:gridCol w="572400"/>
                <a:gridCol w="451440"/>
                <a:gridCol w="511920"/>
                <a:gridCol w="511920"/>
                <a:gridCol w="511560"/>
              </a:tblGrid>
              <a:tr h="456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1326"/>
                          </a:solidFill>
                          <a:latin typeface="TeX Gyre Heros"/>
                          <a:ea typeface="TeX Gyre Heros"/>
                        </a:rPr>
                        <a:t>stage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sex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D</a:t>
                      </a:r>
                      <a:r>
                        <a:rPr b="0" lang="de-DE" sz="1200" spc="-1" strike="noStrike" baseline="-8000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α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TeX Gyre Heros"/>
                          <a:ea typeface="TeX Gyre Heros"/>
                        </a:rPr>
                        <a:t>β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13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0.4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3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0.9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962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...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42" name="CustomShape 24"/>
          <p:cNvSpPr/>
          <p:nvPr/>
        </p:nvSpPr>
        <p:spPr>
          <a:xfrm>
            <a:off x="7841520" y="5361840"/>
            <a:ext cx="1473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sex = 0 … female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sex = 1 … male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3" name="CustomShape 25"/>
          <p:cNvSpPr/>
          <p:nvPr/>
        </p:nvSpPr>
        <p:spPr>
          <a:xfrm>
            <a:off x="421200" y="314280"/>
            <a:ext cx="47988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eShi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ftR: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three 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phas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es of 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dispe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rsal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2432160" y="2251440"/>
            <a:ext cx="2433240" cy="32104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"/>
          <p:cNvSpPr/>
          <p:nvPr/>
        </p:nvSpPr>
        <p:spPr>
          <a:xfrm>
            <a:off x="2635920" y="258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2635920" y="366624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2635920" y="474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 rot="5400000">
            <a:off x="3312720" y="328068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6"/>
          <p:cNvSpPr/>
          <p:nvPr/>
        </p:nvSpPr>
        <p:spPr>
          <a:xfrm rot="5400000">
            <a:off x="3312720" y="438984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7"/>
          <p:cNvSpPr/>
          <p:nvPr/>
        </p:nvSpPr>
        <p:spPr>
          <a:xfrm>
            <a:off x="4989960" y="3719880"/>
            <a:ext cx="3339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Movement through the landscape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1" name="noun_process_3355087.svg" descr="Created with Sketch."/>
          <p:cNvPicPr/>
          <p:nvPr/>
        </p:nvPicPr>
        <p:blipFill>
          <a:blip r:embed="rId1"/>
          <a:srcRect l="0" t="0" r="0" b="15258"/>
          <a:stretch/>
        </p:blipFill>
        <p:spPr>
          <a:xfrm>
            <a:off x="1258920" y="3429000"/>
            <a:ext cx="579240" cy="745200"/>
          </a:xfrm>
          <a:prstGeom prst="rect">
            <a:avLst/>
          </a:prstGeom>
          <a:ln>
            <a:noFill/>
          </a:ln>
        </p:spPr>
      </p:pic>
      <p:sp>
        <p:nvSpPr>
          <p:cNvPr id="252" name="CustomShape 8"/>
          <p:cNvSpPr/>
          <p:nvPr/>
        </p:nvSpPr>
        <p:spPr>
          <a:xfrm>
            <a:off x="421200" y="331920"/>
            <a:ext cx="47988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three phases of dispersal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432160" y="2251440"/>
            <a:ext cx="2433240" cy="32104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2635920" y="258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2635920" y="366624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2635920" y="474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 rot="5400000">
            <a:off x="3312720" y="328068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6"/>
          <p:cNvSpPr/>
          <p:nvPr/>
        </p:nvSpPr>
        <p:spPr>
          <a:xfrm rot="5400000">
            <a:off x="3312720" y="438984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9" name="noun_process_3355087.svg" descr="Created with Sketch."/>
          <p:cNvPicPr/>
          <p:nvPr/>
        </p:nvPicPr>
        <p:blipFill>
          <a:blip r:embed="rId1"/>
          <a:srcRect l="0" t="0" r="0" b="15258"/>
          <a:stretch/>
        </p:blipFill>
        <p:spPr>
          <a:xfrm>
            <a:off x="1258920" y="3429000"/>
            <a:ext cx="579240" cy="745200"/>
          </a:xfrm>
          <a:prstGeom prst="rect">
            <a:avLst/>
          </a:prstGeom>
          <a:ln>
            <a:noFill/>
          </a:ln>
        </p:spPr>
      </p:pic>
      <p:sp>
        <p:nvSpPr>
          <p:cNvPr id="260" name="Line 7"/>
          <p:cNvSpPr/>
          <p:nvPr/>
        </p:nvSpPr>
        <p:spPr>
          <a:xfrm flipV="1">
            <a:off x="4711680" y="2880000"/>
            <a:ext cx="648000" cy="792000"/>
          </a:xfrm>
          <a:prstGeom prst="line">
            <a:avLst/>
          </a:prstGeom>
          <a:ln w="18000">
            <a:solidFill>
              <a:srgbClr val="0f345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8"/>
          <p:cNvSpPr/>
          <p:nvPr/>
        </p:nvSpPr>
        <p:spPr>
          <a:xfrm>
            <a:off x="4711680" y="4068000"/>
            <a:ext cx="688320" cy="463680"/>
          </a:xfrm>
          <a:prstGeom prst="line">
            <a:avLst/>
          </a:prstGeom>
          <a:ln w="18000">
            <a:solidFill>
              <a:srgbClr val="0f345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9"/>
          <p:cNvSpPr/>
          <p:nvPr/>
        </p:nvSpPr>
        <p:spPr>
          <a:xfrm>
            <a:off x="5400000" y="2251440"/>
            <a:ext cx="21938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 u="sng">
                <a:solidFill>
                  <a:srgbClr val="052d51"/>
                </a:solidFill>
                <a:uFillTx/>
                <a:latin typeface="TeX Gyre Heros"/>
                <a:ea typeface="Noto Sans CJK SC"/>
              </a:rPr>
              <a:t>Phenomenological models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63" name="CustomShape 10"/>
          <p:cNvSpPr/>
          <p:nvPr/>
        </p:nvSpPr>
        <p:spPr>
          <a:xfrm>
            <a:off x="5436000" y="4614840"/>
            <a:ext cx="21938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 u="sng">
                <a:solidFill>
                  <a:srgbClr val="052d51"/>
                </a:solidFill>
                <a:uFillTx/>
                <a:latin typeface="TeX Gyre Heros"/>
                <a:ea typeface="Noto Sans CJK SC"/>
              </a:rPr>
              <a:t>Mechanistic models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64" name="CustomShape 11"/>
          <p:cNvSpPr/>
          <p:nvPr/>
        </p:nvSpPr>
        <p:spPr>
          <a:xfrm>
            <a:off x="5724000" y="2575440"/>
            <a:ext cx="21938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e.g. Dispersal Kernel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265" name="Bild 9_2" descr=""/>
          <p:cNvPicPr/>
          <p:nvPr/>
        </p:nvPicPr>
        <p:blipFill>
          <a:blip r:embed="rId2"/>
          <a:stretch/>
        </p:blipFill>
        <p:spPr>
          <a:xfrm>
            <a:off x="5937840" y="2939040"/>
            <a:ext cx="933480" cy="897840"/>
          </a:xfrm>
          <a:prstGeom prst="rect">
            <a:avLst/>
          </a:prstGeom>
          <a:ln>
            <a:noFill/>
          </a:ln>
        </p:spPr>
      </p:pic>
      <p:sp>
        <p:nvSpPr>
          <p:cNvPr id="266" name="Line 12"/>
          <p:cNvSpPr/>
          <p:nvPr/>
        </p:nvSpPr>
        <p:spPr>
          <a:xfrm>
            <a:off x="7049880" y="3770640"/>
            <a:ext cx="1299600" cy="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13"/>
          <p:cNvSpPr/>
          <p:nvPr/>
        </p:nvSpPr>
        <p:spPr>
          <a:xfrm flipV="1">
            <a:off x="7190280" y="3011040"/>
            <a:ext cx="0" cy="90360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4"/>
          <p:cNvSpPr/>
          <p:nvPr/>
        </p:nvSpPr>
        <p:spPr>
          <a:xfrm>
            <a:off x="7669080" y="3767040"/>
            <a:ext cx="8222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distance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69" name="CustomShape 15"/>
          <p:cNvSpPr/>
          <p:nvPr/>
        </p:nvSpPr>
        <p:spPr>
          <a:xfrm>
            <a:off x="6913080" y="2867040"/>
            <a:ext cx="3182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70" name="CustomShape 16"/>
          <p:cNvSpPr/>
          <p:nvPr/>
        </p:nvSpPr>
        <p:spPr>
          <a:xfrm>
            <a:off x="7233480" y="3191040"/>
            <a:ext cx="897840" cy="537840"/>
          </a:xfrm>
          <a:custGeom>
            <a:avLst/>
            <a:gdLst/>
            <a:ahLst/>
            <a:rect l="l" t="t" r="r" b="b"/>
            <a:pathLst>
              <a:path w="2501" h="1501">
                <a:moveTo>
                  <a:pt x="0" y="0"/>
                </a:moveTo>
                <a:cubicBezTo>
                  <a:pt x="208" y="600"/>
                  <a:pt x="416" y="900"/>
                  <a:pt x="1042" y="1200"/>
                </a:cubicBezTo>
                <a:cubicBezTo>
                  <a:pt x="1667" y="1500"/>
                  <a:pt x="2500" y="1500"/>
                  <a:pt x="2500" y="1500"/>
                </a:cubicBezTo>
              </a:path>
            </a:pathLst>
          </a:custGeom>
          <a:noFill/>
          <a:ln w="14400">
            <a:solidFill>
              <a:srgbClr val="0013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7"/>
          <p:cNvSpPr/>
          <p:nvPr/>
        </p:nvSpPr>
        <p:spPr>
          <a:xfrm>
            <a:off x="5724000" y="4903200"/>
            <a:ext cx="296064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e.g. Movement models: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processes that take 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perception and movement costs 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	</a:t>
            </a: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into account  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72" name="CustomShape 18"/>
          <p:cNvSpPr/>
          <p:nvPr/>
        </p:nvSpPr>
        <p:spPr>
          <a:xfrm>
            <a:off x="421200" y="349560"/>
            <a:ext cx="47988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three phases of dispersal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152000" y="3096000"/>
            <a:ext cx="6510600" cy="359964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Spatially explicit population models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385200" y="1056240"/>
            <a:ext cx="8227440" cy="48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Bild 9_0" descr=""/>
          <p:cNvPicPr/>
          <p:nvPr/>
        </p:nvPicPr>
        <p:blipFill>
          <a:blip r:embed="rId2"/>
          <a:stretch/>
        </p:blipFill>
        <p:spPr>
          <a:xfrm>
            <a:off x="5760000" y="2340000"/>
            <a:ext cx="1077840" cy="1036800"/>
          </a:xfrm>
          <a:prstGeom prst="rect">
            <a:avLst/>
          </a:prstGeom>
          <a:ln>
            <a:noFill/>
          </a:ln>
        </p:spPr>
      </p:pic>
      <p:pic>
        <p:nvPicPr>
          <p:cNvPr id="91" name="Bild 10_0" descr=""/>
          <p:cNvPicPr/>
          <p:nvPr/>
        </p:nvPicPr>
        <p:blipFill>
          <a:blip r:embed="rId3"/>
          <a:stretch/>
        </p:blipFill>
        <p:spPr>
          <a:xfrm>
            <a:off x="1755360" y="2700000"/>
            <a:ext cx="1554840" cy="107496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3321360" y="3417120"/>
            <a:ext cx="781200" cy="46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3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4998240" y="2869920"/>
            <a:ext cx="876960" cy="1105200"/>
          </a:xfrm>
          <a:custGeom>
            <a:avLst/>
            <a:gdLst/>
            <a:ahLst/>
            <a:rect l="l" t="t" r="r" b="b"/>
            <a:pathLst>
              <a:path w="879231" h="1107425">
                <a:moveTo>
                  <a:pt x="0" y="333702"/>
                </a:moveTo>
                <a:cubicBezTo>
                  <a:pt x="127977" y="180325"/>
                  <a:pt x="255954" y="26948"/>
                  <a:pt x="363416" y="5456"/>
                </a:cubicBezTo>
                <a:cubicBezTo>
                  <a:pt x="470878" y="-16036"/>
                  <a:pt x="558801" y="21087"/>
                  <a:pt x="644770" y="204748"/>
                </a:cubicBezTo>
                <a:cubicBezTo>
                  <a:pt x="730739" y="388409"/>
                  <a:pt x="804985" y="747917"/>
                  <a:pt x="879231" y="1107425"/>
                </a:cubicBezTo>
              </a:path>
            </a:pathLst>
          </a:custGeom>
          <a:noFill/>
          <a:ln w="28440">
            <a:solidFill>
              <a:schemeClr val="tx1"/>
            </a:solidFill>
            <a:prstDash val="sysDash"/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5040000" y="1313280"/>
            <a:ext cx="2931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Dispersal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dispersal kernel or movement simulator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1009080" y="1329120"/>
            <a:ext cx="29311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Local population dynamics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population model, e.g. logistic growth or matrix population model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385200" y="351000"/>
            <a:ext cx="454680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movement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40000" y="1440000"/>
            <a:ext cx="34178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336000" y="1455120"/>
            <a:ext cx="15818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6840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7272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7704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976000" y="2304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6408000" y="2304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1" name="CustomShape 9"/>
          <p:cNvSpPr/>
          <p:nvPr/>
        </p:nvSpPr>
        <p:spPr>
          <a:xfrm>
            <a:off x="7704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2" name="CustomShape 10"/>
          <p:cNvSpPr/>
          <p:nvPr/>
        </p:nvSpPr>
        <p:spPr>
          <a:xfrm>
            <a:off x="5976000" y="273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3" name="CustomShape 11"/>
          <p:cNvSpPr/>
          <p:nvPr/>
        </p:nvSpPr>
        <p:spPr>
          <a:xfrm>
            <a:off x="7272000" y="273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4" name="CustomShape 12"/>
          <p:cNvSpPr/>
          <p:nvPr/>
        </p:nvSpPr>
        <p:spPr>
          <a:xfrm>
            <a:off x="5976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5" name="CustomShape 13"/>
          <p:cNvSpPr/>
          <p:nvPr/>
        </p:nvSpPr>
        <p:spPr>
          <a:xfrm>
            <a:off x="6408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6" name="CustomShape 14"/>
          <p:cNvSpPr/>
          <p:nvPr/>
        </p:nvSpPr>
        <p:spPr>
          <a:xfrm>
            <a:off x="6840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7" name="CustomShape 15"/>
          <p:cNvSpPr/>
          <p:nvPr/>
        </p:nvSpPr>
        <p:spPr>
          <a:xfrm>
            <a:off x="7272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8" name="CustomShape 16"/>
          <p:cNvSpPr/>
          <p:nvPr/>
        </p:nvSpPr>
        <p:spPr>
          <a:xfrm>
            <a:off x="7704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9" name="CustomShape 17"/>
          <p:cNvSpPr/>
          <p:nvPr/>
        </p:nvSpPr>
        <p:spPr>
          <a:xfrm>
            <a:off x="6840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0" name="CustomShape 18"/>
          <p:cNvSpPr/>
          <p:nvPr/>
        </p:nvSpPr>
        <p:spPr>
          <a:xfrm>
            <a:off x="7272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1" name="CustomShape 19"/>
          <p:cNvSpPr/>
          <p:nvPr/>
        </p:nvSpPr>
        <p:spPr>
          <a:xfrm>
            <a:off x="7704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2" name="CustomShape 20"/>
          <p:cNvSpPr/>
          <p:nvPr/>
        </p:nvSpPr>
        <p:spPr>
          <a:xfrm>
            <a:off x="5990400" y="435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21"/>
          <p:cNvSpPr/>
          <p:nvPr/>
        </p:nvSpPr>
        <p:spPr>
          <a:xfrm>
            <a:off x="6444000" y="4407480"/>
            <a:ext cx="1473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94" name="CustomShape 22"/>
          <p:cNvSpPr/>
          <p:nvPr/>
        </p:nvSpPr>
        <p:spPr>
          <a:xfrm>
            <a:off x="5990400" y="489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23"/>
          <p:cNvSpPr/>
          <p:nvPr/>
        </p:nvSpPr>
        <p:spPr>
          <a:xfrm>
            <a:off x="6480000" y="4911480"/>
            <a:ext cx="1437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96" name="CustomShape 24"/>
          <p:cNvSpPr/>
          <p:nvPr/>
        </p:nvSpPr>
        <p:spPr>
          <a:xfrm>
            <a:off x="7704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7" name="CustomShape 25"/>
          <p:cNvSpPr/>
          <p:nvPr/>
        </p:nvSpPr>
        <p:spPr>
          <a:xfrm>
            <a:off x="6840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8" name="CustomShape 26"/>
          <p:cNvSpPr/>
          <p:nvPr/>
        </p:nvSpPr>
        <p:spPr>
          <a:xfrm>
            <a:off x="6408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99" name="CustomShape 27"/>
          <p:cNvSpPr/>
          <p:nvPr/>
        </p:nvSpPr>
        <p:spPr>
          <a:xfrm>
            <a:off x="6408000" y="3600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0" name="CustomShape 28"/>
          <p:cNvSpPr/>
          <p:nvPr/>
        </p:nvSpPr>
        <p:spPr>
          <a:xfrm>
            <a:off x="5976000" y="3600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1" name="CustomShape 29"/>
          <p:cNvSpPr/>
          <p:nvPr/>
        </p:nvSpPr>
        <p:spPr>
          <a:xfrm>
            <a:off x="5976000" y="1872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2" name="CustomShape 30"/>
          <p:cNvSpPr/>
          <p:nvPr/>
        </p:nvSpPr>
        <p:spPr>
          <a:xfrm>
            <a:off x="6408000" y="1872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3" name="CustomShape 31"/>
          <p:cNvSpPr/>
          <p:nvPr/>
        </p:nvSpPr>
        <p:spPr>
          <a:xfrm>
            <a:off x="6840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4" name="CustomShape 32"/>
          <p:cNvSpPr/>
          <p:nvPr/>
        </p:nvSpPr>
        <p:spPr>
          <a:xfrm>
            <a:off x="7272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5" name="CustomShape 33"/>
          <p:cNvSpPr/>
          <p:nvPr/>
        </p:nvSpPr>
        <p:spPr>
          <a:xfrm>
            <a:off x="1152000" y="1998360"/>
            <a:ext cx="34178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40000" y="1440000"/>
            <a:ext cx="34178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6336000" y="1455120"/>
            <a:ext cx="15818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6840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7272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7704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1" name="CustomShape 6"/>
          <p:cNvSpPr/>
          <p:nvPr/>
        </p:nvSpPr>
        <p:spPr>
          <a:xfrm>
            <a:off x="5976000" y="2304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2" name="CustomShape 7"/>
          <p:cNvSpPr/>
          <p:nvPr/>
        </p:nvSpPr>
        <p:spPr>
          <a:xfrm>
            <a:off x="6408000" y="2304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3" name="CustomShape 8"/>
          <p:cNvSpPr/>
          <p:nvPr/>
        </p:nvSpPr>
        <p:spPr>
          <a:xfrm>
            <a:off x="7704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4" name="CustomShape 9"/>
          <p:cNvSpPr/>
          <p:nvPr/>
        </p:nvSpPr>
        <p:spPr>
          <a:xfrm>
            <a:off x="5976000" y="273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5" name="CustomShape 10"/>
          <p:cNvSpPr/>
          <p:nvPr/>
        </p:nvSpPr>
        <p:spPr>
          <a:xfrm>
            <a:off x="7272000" y="273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6" name="CustomShape 11"/>
          <p:cNvSpPr/>
          <p:nvPr/>
        </p:nvSpPr>
        <p:spPr>
          <a:xfrm>
            <a:off x="5976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7" name="CustomShape 12"/>
          <p:cNvSpPr/>
          <p:nvPr/>
        </p:nvSpPr>
        <p:spPr>
          <a:xfrm>
            <a:off x="6408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8" name="CustomShape 13"/>
          <p:cNvSpPr/>
          <p:nvPr/>
        </p:nvSpPr>
        <p:spPr>
          <a:xfrm>
            <a:off x="6840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19" name="CustomShape 14"/>
          <p:cNvSpPr/>
          <p:nvPr/>
        </p:nvSpPr>
        <p:spPr>
          <a:xfrm>
            <a:off x="7272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0" name="CustomShape 15"/>
          <p:cNvSpPr/>
          <p:nvPr/>
        </p:nvSpPr>
        <p:spPr>
          <a:xfrm>
            <a:off x="7704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1" name="CustomShape 16"/>
          <p:cNvSpPr/>
          <p:nvPr/>
        </p:nvSpPr>
        <p:spPr>
          <a:xfrm>
            <a:off x="6840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2" name="CustomShape 17"/>
          <p:cNvSpPr/>
          <p:nvPr/>
        </p:nvSpPr>
        <p:spPr>
          <a:xfrm>
            <a:off x="7272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3" name="CustomShape 18"/>
          <p:cNvSpPr/>
          <p:nvPr/>
        </p:nvSpPr>
        <p:spPr>
          <a:xfrm>
            <a:off x="7704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4" name="CustomShape 19"/>
          <p:cNvSpPr/>
          <p:nvPr/>
        </p:nvSpPr>
        <p:spPr>
          <a:xfrm>
            <a:off x="5702400" y="435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0"/>
          <p:cNvSpPr/>
          <p:nvPr/>
        </p:nvSpPr>
        <p:spPr>
          <a:xfrm>
            <a:off x="6156000" y="4407480"/>
            <a:ext cx="1473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26" name="CustomShape 21"/>
          <p:cNvSpPr/>
          <p:nvPr/>
        </p:nvSpPr>
        <p:spPr>
          <a:xfrm>
            <a:off x="5702400" y="489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2"/>
          <p:cNvSpPr/>
          <p:nvPr/>
        </p:nvSpPr>
        <p:spPr>
          <a:xfrm>
            <a:off x="6192000" y="4911480"/>
            <a:ext cx="1437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28" name="CustomShape 23"/>
          <p:cNvSpPr/>
          <p:nvPr/>
        </p:nvSpPr>
        <p:spPr>
          <a:xfrm>
            <a:off x="7704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29" name="CustomShape 24"/>
          <p:cNvSpPr/>
          <p:nvPr/>
        </p:nvSpPr>
        <p:spPr>
          <a:xfrm>
            <a:off x="6408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0" name="CustomShape 25"/>
          <p:cNvSpPr/>
          <p:nvPr/>
        </p:nvSpPr>
        <p:spPr>
          <a:xfrm>
            <a:off x="6408000" y="3600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1" name="CustomShape 26"/>
          <p:cNvSpPr/>
          <p:nvPr/>
        </p:nvSpPr>
        <p:spPr>
          <a:xfrm>
            <a:off x="5976000" y="3600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2" name="CustomShape 27"/>
          <p:cNvSpPr/>
          <p:nvPr/>
        </p:nvSpPr>
        <p:spPr>
          <a:xfrm>
            <a:off x="5976000" y="1872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3" name="CustomShape 28"/>
          <p:cNvSpPr/>
          <p:nvPr/>
        </p:nvSpPr>
        <p:spPr>
          <a:xfrm>
            <a:off x="6408000" y="1872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4" name="CustomShape 29"/>
          <p:cNvSpPr/>
          <p:nvPr/>
        </p:nvSpPr>
        <p:spPr>
          <a:xfrm>
            <a:off x="6840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5" name="CustomShape 30"/>
          <p:cNvSpPr/>
          <p:nvPr/>
        </p:nvSpPr>
        <p:spPr>
          <a:xfrm>
            <a:off x="7272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6" name="CustomShape 31"/>
          <p:cNvSpPr/>
          <p:nvPr/>
        </p:nvSpPr>
        <p:spPr>
          <a:xfrm>
            <a:off x="1152000" y="1998360"/>
            <a:ext cx="3417840" cy="8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b="0" lang="en-GB" sz="1300" spc="-1" strike="noStrike">
              <a:latin typeface="Arial"/>
            </a:endParaRPr>
          </a:p>
          <a:p>
            <a:pPr lvl="2" marL="648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37" name="CustomShape 32"/>
          <p:cNvSpPr/>
          <p:nvPr/>
        </p:nvSpPr>
        <p:spPr>
          <a:xfrm>
            <a:off x="6408000" y="2304000"/>
            <a:ext cx="1293840" cy="129384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8" name="Group 33"/>
          <p:cNvGrpSpPr/>
          <p:nvPr/>
        </p:nvGrpSpPr>
        <p:grpSpPr>
          <a:xfrm>
            <a:off x="6840000" y="2736000"/>
            <a:ext cx="429840" cy="429840"/>
            <a:chOff x="6840000" y="2736000"/>
            <a:chExt cx="429840" cy="429840"/>
          </a:xfrm>
        </p:grpSpPr>
        <p:sp>
          <p:nvSpPr>
            <p:cNvPr id="339" name="CustomShape 34"/>
            <p:cNvSpPr/>
            <p:nvPr/>
          </p:nvSpPr>
          <p:spPr>
            <a:xfrm>
              <a:off x="6840000" y="2736000"/>
              <a:ext cx="429840" cy="42984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0" name="Grafik 69" descr=""/>
            <p:cNvPicPr/>
            <p:nvPr/>
          </p:nvPicPr>
          <p:blipFill>
            <a:blip r:embed="rId1"/>
            <a:stretch/>
          </p:blipFill>
          <p:spPr>
            <a:xfrm>
              <a:off x="6886800" y="2772000"/>
              <a:ext cx="357120" cy="357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1" name="CustomShape 35"/>
          <p:cNvSpPr/>
          <p:nvPr/>
        </p:nvSpPr>
        <p:spPr>
          <a:xfrm>
            <a:off x="7466400" y="4356000"/>
            <a:ext cx="429840" cy="42984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36"/>
          <p:cNvSpPr/>
          <p:nvPr/>
        </p:nvSpPr>
        <p:spPr>
          <a:xfrm>
            <a:off x="7920000" y="4407480"/>
            <a:ext cx="1473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43" name="CustomShape 37"/>
          <p:cNvSpPr/>
          <p:nvPr/>
        </p:nvSpPr>
        <p:spPr>
          <a:xfrm>
            <a:off x="7956000" y="4911480"/>
            <a:ext cx="1437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Perceptual area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44" name="CustomShape 38"/>
          <p:cNvSpPr/>
          <p:nvPr/>
        </p:nvSpPr>
        <p:spPr>
          <a:xfrm>
            <a:off x="7446240" y="4911480"/>
            <a:ext cx="451440" cy="41436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9"/>
          <p:cNvSpPr/>
          <p:nvPr/>
        </p:nvSpPr>
        <p:spPr>
          <a:xfrm>
            <a:off x="385200" y="338400"/>
            <a:ext cx="454680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movement models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540000" y="1440000"/>
            <a:ext cx="34178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6336000" y="1455120"/>
            <a:ext cx="15818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6840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7272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7704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1" name="CustomShape 6"/>
          <p:cNvSpPr/>
          <p:nvPr/>
        </p:nvSpPr>
        <p:spPr>
          <a:xfrm>
            <a:off x="5976000" y="2304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2" name="CustomShape 7"/>
          <p:cNvSpPr/>
          <p:nvPr/>
        </p:nvSpPr>
        <p:spPr>
          <a:xfrm>
            <a:off x="6408000" y="2304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7704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5976000" y="273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5" name="CustomShape 10"/>
          <p:cNvSpPr/>
          <p:nvPr/>
        </p:nvSpPr>
        <p:spPr>
          <a:xfrm>
            <a:off x="7272000" y="273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6" name="CustomShape 11"/>
          <p:cNvSpPr/>
          <p:nvPr/>
        </p:nvSpPr>
        <p:spPr>
          <a:xfrm>
            <a:off x="5976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7" name="CustomShape 12"/>
          <p:cNvSpPr/>
          <p:nvPr/>
        </p:nvSpPr>
        <p:spPr>
          <a:xfrm>
            <a:off x="6408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8" name="CustomShape 13"/>
          <p:cNvSpPr/>
          <p:nvPr/>
        </p:nvSpPr>
        <p:spPr>
          <a:xfrm>
            <a:off x="6840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59" name="CustomShape 14"/>
          <p:cNvSpPr/>
          <p:nvPr/>
        </p:nvSpPr>
        <p:spPr>
          <a:xfrm>
            <a:off x="7272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0" name="CustomShape 15"/>
          <p:cNvSpPr/>
          <p:nvPr/>
        </p:nvSpPr>
        <p:spPr>
          <a:xfrm>
            <a:off x="7704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1" name="CustomShape 16"/>
          <p:cNvSpPr/>
          <p:nvPr/>
        </p:nvSpPr>
        <p:spPr>
          <a:xfrm>
            <a:off x="6840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2" name="CustomShape 17"/>
          <p:cNvSpPr/>
          <p:nvPr/>
        </p:nvSpPr>
        <p:spPr>
          <a:xfrm>
            <a:off x="7272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3" name="CustomShape 18"/>
          <p:cNvSpPr/>
          <p:nvPr/>
        </p:nvSpPr>
        <p:spPr>
          <a:xfrm>
            <a:off x="7704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4" name="CustomShape 19"/>
          <p:cNvSpPr/>
          <p:nvPr/>
        </p:nvSpPr>
        <p:spPr>
          <a:xfrm>
            <a:off x="5702400" y="435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20"/>
          <p:cNvSpPr/>
          <p:nvPr/>
        </p:nvSpPr>
        <p:spPr>
          <a:xfrm>
            <a:off x="6156000" y="4407480"/>
            <a:ext cx="1473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66" name="CustomShape 21"/>
          <p:cNvSpPr/>
          <p:nvPr/>
        </p:nvSpPr>
        <p:spPr>
          <a:xfrm>
            <a:off x="5702400" y="489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2"/>
          <p:cNvSpPr/>
          <p:nvPr/>
        </p:nvSpPr>
        <p:spPr>
          <a:xfrm>
            <a:off x="6192000" y="4911480"/>
            <a:ext cx="1437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68" name="CustomShape 23"/>
          <p:cNvSpPr/>
          <p:nvPr/>
        </p:nvSpPr>
        <p:spPr>
          <a:xfrm>
            <a:off x="7704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69" name="CustomShape 24"/>
          <p:cNvSpPr/>
          <p:nvPr/>
        </p:nvSpPr>
        <p:spPr>
          <a:xfrm>
            <a:off x="6408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0" name="CustomShape 25"/>
          <p:cNvSpPr/>
          <p:nvPr/>
        </p:nvSpPr>
        <p:spPr>
          <a:xfrm>
            <a:off x="6408000" y="3600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1" name="CustomShape 26"/>
          <p:cNvSpPr/>
          <p:nvPr/>
        </p:nvSpPr>
        <p:spPr>
          <a:xfrm>
            <a:off x="5976000" y="3600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2" name="CustomShape 27"/>
          <p:cNvSpPr/>
          <p:nvPr/>
        </p:nvSpPr>
        <p:spPr>
          <a:xfrm>
            <a:off x="5976000" y="1872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3" name="CustomShape 28"/>
          <p:cNvSpPr/>
          <p:nvPr/>
        </p:nvSpPr>
        <p:spPr>
          <a:xfrm>
            <a:off x="6408000" y="1872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4" name="CustomShape 29"/>
          <p:cNvSpPr/>
          <p:nvPr/>
        </p:nvSpPr>
        <p:spPr>
          <a:xfrm>
            <a:off x="6840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5" name="CustomShape 30"/>
          <p:cNvSpPr/>
          <p:nvPr/>
        </p:nvSpPr>
        <p:spPr>
          <a:xfrm>
            <a:off x="7272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6" name="CustomShape 31"/>
          <p:cNvSpPr/>
          <p:nvPr/>
        </p:nvSpPr>
        <p:spPr>
          <a:xfrm>
            <a:off x="1116000" y="1998360"/>
            <a:ext cx="4137840" cy="19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b="0" lang="en-GB" sz="1300" spc="-1" strike="noStrike">
              <a:latin typeface="Arial"/>
            </a:endParaRPr>
          </a:p>
          <a:p>
            <a:pPr lvl="2" marL="648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b="0" lang="en-GB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decision of next direction based on:</a:t>
            </a:r>
            <a:endParaRPr b="0" lang="en-GB" sz="1300" spc="-1" strike="noStrike">
              <a:latin typeface="Arial"/>
            </a:endParaRPr>
          </a:p>
          <a:p>
            <a:pPr lvl="2" marL="648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lowest average cost </a:t>
            </a:r>
            <a:endParaRPr b="0" lang="en-GB" sz="1300" spc="-1" strike="noStrike">
              <a:latin typeface="Arial"/>
            </a:endParaRPr>
          </a:p>
          <a:p>
            <a:pPr lvl="2" marL="648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preceeding steps in memory (e.g. 3 steps)</a:t>
            </a:r>
            <a:endParaRPr b="0" lang="en-GB" sz="1300" spc="-1" strike="noStrike">
              <a:latin typeface="Arial"/>
            </a:endParaRPr>
          </a:p>
          <a:p>
            <a:pPr lvl="2" marL="648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directional persistence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77" name="CustomShape 32"/>
          <p:cNvSpPr/>
          <p:nvPr/>
        </p:nvSpPr>
        <p:spPr>
          <a:xfrm>
            <a:off x="6408000" y="2304000"/>
            <a:ext cx="1293840" cy="129384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3"/>
          <p:cNvSpPr/>
          <p:nvPr/>
        </p:nvSpPr>
        <p:spPr>
          <a:xfrm>
            <a:off x="7466400" y="4356000"/>
            <a:ext cx="429840" cy="42984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4"/>
          <p:cNvSpPr/>
          <p:nvPr/>
        </p:nvSpPr>
        <p:spPr>
          <a:xfrm>
            <a:off x="7920000" y="4407480"/>
            <a:ext cx="1473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80" name="CustomShape 35"/>
          <p:cNvSpPr/>
          <p:nvPr/>
        </p:nvSpPr>
        <p:spPr>
          <a:xfrm>
            <a:off x="7956000" y="4911480"/>
            <a:ext cx="1437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Perceptual area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81" name="CustomShape 36"/>
          <p:cNvSpPr/>
          <p:nvPr/>
        </p:nvSpPr>
        <p:spPr>
          <a:xfrm>
            <a:off x="7446240" y="4911480"/>
            <a:ext cx="451440" cy="41436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37"/>
          <p:cNvSpPr/>
          <p:nvPr/>
        </p:nvSpPr>
        <p:spPr>
          <a:xfrm flipV="1">
            <a:off x="7488000" y="3420000"/>
            <a:ext cx="0" cy="360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Line 38"/>
          <p:cNvSpPr/>
          <p:nvPr/>
        </p:nvSpPr>
        <p:spPr>
          <a:xfrm flipH="1">
            <a:off x="7522200" y="3826800"/>
            <a:ext cx="360000" cy="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Line 39"/>
          <p:cNvSpPr/>
          <p:nvPr/>
        </p:nvSpPr>
        <p:spPr>
          <a:xfrm flipH="1" flipV="1">
            <a:off x="7251840" y="3147840"/>
            <a:ext cx="200520" cy="17244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5" name="Group 40"/>
          <p:cNvGrpSpPr/>
          <p:nvPr/>
        </p:nvGrpSpPr>
        <p:grpSpPr>
          <a:xfrm>
            <a:off x="6840000" y="2736360"/>
            <a:ext cx="429840" cy="429840"/>
            <a:chOff x="6840000" y="2736360"/>
            <a:chExt cx="429840" cy="429840"/>
          </a:xfrm>
        </p:grpSpPr>
        <p:sp>
          <p:nvSpPr>
            <p:cNvPr id="386" name="CustomShape 41"/>
            <p:cNvSpPr/>
            <p:nvPr/>
          </p:nvSpPr>
          <p:spPr>
            <a:xfrm>
              <a:off x="6840000" y="2736360"/>
              <a:ext cx="429840" cy="42984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87" name="Grafik 37_1" descr=""/>
            <p:cNvPicPr/>
            <p:nvPr/>
          </p:nvPicPr>
          <p:blipFill>
            <a:blip r:embed="rId1"/>
            <a:stretch/>
          </p:blipFill>
          <p:spPr>
            <a:xfrm>
              <a:off x="6886800" y="2772360"/>
              <a:ext cx="357120" cy="357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8" name="CustomShape 42"/>
          <p:cNvSpPr/>
          <p:nvPr/>
        </p:nvSpPr>
        <p:spPr>
          <a:xfrm>
            <a:off x="385200" y="338400"/>
            <a:ext cx="454680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movement models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840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540000" y="1440000"/>
            <a:ext cx="34178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1.) Stochastic Movement Simulator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6336000" y="1455120"/>
            <a:ext cx="15818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Movement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6840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7272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94" name="CustomShape 6"/>
          <p:cNvSpPr/>
          <p:nvPr/>
        </p:nvSpPr>
        <p:spPr>
          <a:xfrm>
            <a:off x="7704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95" name="CustomShape 7"/>
          <p:cNvSpPr/>
          <p:nvPr/>
        </p:nvSpPr>
        <p:spPr>
          <a:xfrm>
            <a:off x="5976000" y="2304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96" name="CustomShape 8"/>
          <p:cNvSpPr/>
          <p:nvPr/>
        </p:nvSpPr>
        <p:spPr>
          <a:xfrm>
            <a:off x="7704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97" name="CustomShape 9"/>
          <p:cNvSpPr/>
          <p:nvPr/>
        </p:nvSpPr>
        <p:spPr>
          <a:xfrm>
            <a:off x="5976000" y="273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98" name="CustomShape 10"/>
          <p:cNvSpPr/>
          <p:nvPr/>
        </p:nvSpPr>
        <p:spPr>
          <a:xfrm>
            <a:off x="7272000" y="273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399" name="CustomShape 11"/>
          <p:cNvSpPr/>
          <p:nvPr/>
        </p:nvSpPr>
        <p:spPr>
          <a:xfrm>
            <a:off x="5976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0" name="CustomShape 12"/>
          <p:cNvSpPr/>
          <p:nvPr/>
        </p:nvSpPr>
        <p:spPr>
          <a:xfrm>
            <a:off x="6408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1" name="CustomShape 13"/>
          <p:cNvSpPr/>
          <p:nvPr/>
        </p:nvSpPr>
        <p:spPr>
          <a:xfrm>
            <a:off x="6840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2" name="CustomShape 14"/>
          <p:cNvSpPr/>
          <p:nvPr/>
        </p:nvSpPr>
        <p:spPr>
          <a:xfrm>
            <a:off x="7272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3" name="CustomShape 15"/>
          <p:cNvSpPr/>
          <p:nvPr/>
        </p:nvSpPr>
        <p:spPr>
          <a:xfrm>
            <a:off x="7704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4" name="CustomShape 16"/>
          <p:cNvSpPr/>
          <p:nvPr/>
        </p:nvSpPr>
        <p:spPr>
          <a:xfrm>
            <a:off x="6840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5" name="CustomShape 17"/>
          <p:cNvSpPr/>
          <p:nvPr/>
        </p:nvSpPr>
        <p:spPr>
          <a:xfrm>
            <a:off x="7272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6" name="CustomShape 18"/>
          <p:cNvSpPr/>
          <p:nvPr/>
        </p:nvSpPr>
        <p:spPr>
          <a:xfrm>
            <a:off x="7704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07" name="CustomShape 19"/>
          <p:cNvSpPr/>
          <p:nvPr/>
        </p:nvSpPr>
        <p:spPr>
          <a:xfrm>
            <a:off x="5702400" y="435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0"/>
          <p:cNvSpPr/>
          <p:nvPr/>
        </p:nvSpPr>
        <p:spPr>
          <a:xfrm>
            <a:off x="6156000" y="4407480"/>
            <a:ext cx="1473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09" name="CustomShape 21"/>
          <p:cNvSpPr/>
          <p:nvPr/>
        </p:nvSpPr>
        <p:spPr>
          <a:xfrm>
            <a:off x="5702400" y="489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2"/>
          <p:cNvSpPr/>
          <p:nvPr/>
        </p:nvSpPr>
        <p:spPr>
          <a:xfrm>
            <a:off x="6192000" y="4911480"/>
            <a:ext cx="1437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11" name="CustomShape 23"/>
          <p:cNvSpPr/>
          <p:nvPr/>
        </p:nvSpPr>
        <p:spPr>
          <a:xfrm>
            <a:off x="7704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2" name="CustomShape 24"/>
          <p:cNvSpPr/>
          <p:nvPr/>
        </p:nvSpPr>
        <p:spPr>
          <a:xfrm>
            <a:off x="6408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3" name="CustomShape 25"/>
          <p:cNvSpPr/>
          <p:nvPr/>
        </p:nvSpPr>
        <p:spPr>
          <a:xfrm>
            <a:off x="6408000" y="3600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4" name="CustomShape 26"/>
          <p:cNvSpPr/>
          <p:nvPr/>
        </p:nvSpPr>
        <p:spPr>
          <a:xfrm>
            <a:off x="5976000" y="3600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5" name="CustomShape 27"/>
          <p:cNvSpPr/>
          <p:nvPr/>
        </p:nvSpPr>
        <p:spPr>
          <a:xfrm>
            <a:off x="5976000" y="1872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6" name="CustomShape 28"/>
          <p:cNvSpPr/>
          <p:nvPr/>
        </p:nvSpPr>
        <p:spPr>
          <a:xfrm>
            <a:off x="6408000" y="1872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7" name="CustomShape 29"/>
          <p:cNvSpPr/>
          <p:nvPr/>
        </p:nvSpPr>
        <p:spPr>
          <a:xfrm>
            <a:off x="6840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8" name="CustomShape 30"/>
          <p:cNvSpPr/>
          <p:nvPr/>
        </p:nvSpPr>
        <p:spPr>
          <a:xfrm>
            <a:off x="7272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001326"/>
                </a:solidFill>
                <a:latin typeface="TeX Gyre Heros"/>
                <a:ea typeface="DejaVu Sans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19" name="CustomShape 31"/>
          <p:cNvSpPr/>
          <p:nvPr/>
        </p:nvSpPr>
        <p:spPr>
          <a:xfrm>
            <a:off x="1116000" y="1998360"/>
            <a:ext cx="4137840" cy="19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takes perception into account</a:t>
            </a:r>
            <a:endParaRPr b="0" lang="en-GB" sz="1300" spc="-1" strike="noStrike">
              <a:latin typeface="Arial"/>
            </a:endParaRPr>
          </a:p>
          <a:p>
            <a:pPr lvl="2" marL="648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perceptual range (e.g. 1 cell)</a:t>
            </a:r>
            <a:endParaRPr b="0" lang="en-GB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decision of next direction based on:</a:t>
            </a:r>
            <a:endParaRPr b="0" lang="en-GB" sz="1300" spc="-1" strike="noStrike">
              <a:latin typeface="Arial"/>
            </a:endParaRPr>
          </a:p>
          <a:p>
            <a:pPr lvl="2" marL="648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lowest average cost </a:t>
            </a:r>
            <a:endParaRPr b="0" lang="en-GB" sz="1300" spc="-1" strike="noStrike">
              <a:latin typeface="Arial"/>
            </a:endParaRPr>
          </a:p>
          <a:p>
            <a:pPr lvl="2" marL="648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preceeding steps in memory (e.g. 3 steps)</a:t>
            </a:r>
            <a:endParaRPr b="0" lang="en-GB" sz="1300" spc="-1" strike="noStrike">
              <a:latin typeface="Arial"/>
            </a:endParaRPr>
          </a:p>
          <a:p>
            <a:pPr lvl="2" marL="648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directional persistence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20" name="CustomShape 32"/>
          <p:cNvSpPr/>
          <p:nvPr/>
        </p:nvSpPr>
        <p:spPr>
          <a:xfrm>
            <a:off x="5976000" y="1872000"/>
            <a:ext cx="1293840" cy="129384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3"/>
          <p:cNvSpPr/>
          <p:nvPr/>
        </p:nvSpPr>
        <p:spPr>
          <a:xfrm>
            <a:off x="7466400" y="4356000"/>
            <a:ext cx="429840" cy="42984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4"/>
          <p:cNvSpPr/>
          <p:nvPr/>
        </p:nvSpPr>
        <p:spPr>
          <a:xfrm>
            <a:off x="7920000" y="4407480"/>
            <a:ext cx="1473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23" name="CustomShape 35"/>
          <p:cNvSpPr/>
          <p:nvPr/>
        </p:nvSpPr>
        <p:spPr>
          <a:xfrm>
            <a:off x="7956000" y="4911480"/>
            <a:ext cx="1437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Perceptual area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24" name="CustomShape 36"/>
          <p:cNvSpPr/>
          <p:nvPr/>
        </p:nvSpPr>
        <p:spPr>
          <a:xfrm>
            <a:off x="7446240" y="4911480"/>
            <a:ext cx="451440" cy="414360"/>
          </a:xfrm>
          <a:prstGeom prst="rect">
            <a:avLst/>
          </a:prstGeom>
          <a:solidFill>
            <a:srgbClr val="00888a">
              <a:alpha val="50000"/>
            </a:srgbClr>
          </a:solidFill>
          <a:ln w="108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Line 37"/>
          <p:cNvSpPr/>
          <p:nvPr/>
        </p:nvSpPr>
        <p:spPr>
          <a:xfrm flipV="1">
            <a:off x="7488000" y="3420000"/>
            <a:ext cx="0" cy="360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Line 38"/>
          <p:cNvSpPr/>
          <p:nvPr/>
        </p:nvSpPr>
        <p:spPr>
          <a:xfrm flipH="1">
            <a:off x="7522200" y="3826800"/>
            <a:ext cx="360000" cy="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Line 39"/>
          <p:cNvSpPr/>
          <p:nvPr/>
        </p:nvSpPr>
        <p:spPr>
          <a:xfrm flipH="1" flipV="1">
            <a:off x="7107840" y="3039840"/>
            <a:ext cx="327600" cy="2808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Line 40"/>
          <p:cNvSpPr/>
          <p:nvPr/>
        </p:nvSpPr>
        <p:spPr>
          <a:xfrm flipH="1" flipV="1">
            <a:off x="6807240" y="2719080"/>
            <a:ext cx="200520" cy="17244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9" name="Group 41"/>
          <p:cNvGrpSpPr/>
          <p:nvPr/>
        </p:nvGrpSpPr>
        <p:grpSpPr>
          <a:xfrm>
            <a:off x="6408000" y="2304360"/>
            <a:ext cx="429840" cy="429840"/>
            <a:chOff x="6408000" y="2304360"/>
            <a:chExt cx="429840" cy="429840"/>
          </a:xfrm>
        </p:grpSpPr>
        <p:sp>
          <p:nvSpPr>
            <p:cNvPr id="430" name="CustomShape 42"/>
            <p:cNvSpPr/>
            <p:nvPr/>
          </p:nvSpPr>
          <p:spPr>
            <a:xfrm>
              <a:off x="6408000" y="2304360"/>
              <a:ext cx="429840" cy="42984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31" name="Grafik 37_0" descr=""/>
            <p:cNvPicPr/>
            <p:nvPr/>
          </p:nvPicPr>
          <p:blipFill>
            <a:blip r:embed="rId1"/>
            <a:stretch/>
          </p:blipFill>
          <p:spPr>
            <a:xfrm>
              <a:off x="6454800" y="2340360"/>
              <a:ext cx="357120" cy="357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32" name="CustomShape 43"/>
          <p:cNvSpPr/>
          <p:nvPr/>
        </p:nvSpPr>
        <p:spPr>
          <a:xfrm>
            <a:off x="385200" y="338400"/>
            <a:ext cx="454680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movement models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540000" y="1440000"/>
            <a:ext cx="34178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2.) Correlated Random Walk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6012000" y="1455120"/>
            <a:ext cx="22658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no consideration of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6840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4"/>
          <p:cNvSpPr/>
          <p:nvPr/>
        </p:nvSpPr>
        <p:spPr>
          <a:xfrm>
            <a:off x="7272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5"/>
          <p:cNvSpPr/>
          <p:nvPr/>
        </p:nvSpPr>
        <p:spPr>
          <a:xfrm>
            <a:off x="7704000" y="1872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6"/>
          <p:cNvSpPr/>
          <p:nvPr/>
        </p:nvSpPr>
        <p:spPr>
          <a:xfrm>
            <a:off x="5976000" y="2304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7"/>
          <p:cNvSpPr/>
          <p:nvPr/>
        </p:nvSpPr>
        <p:spPr>
          <a:xfrm>
            <a:off x="6408000" y="2304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8"/>
          <p:cNvSpPr/>
          <p:nvPr/>
        </p:nvSpPr>
        <p:spPr>
          <a:xfrm>
            <a:off x="7704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9"/>
          <p:cNvSpPr/>
          <p:nvPr/>
        </p:nvSpPr>
        <p:spPr>
          <a:xfrm>
            <a:off x="5976000" y="273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10"/>
          <p:cNvSpPr/>
          <p:nvPr/>
        </p:nvSpPr>
        <p:spPr>
          <a:xfrm>
            <a:off x="7272000" y="273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11"/>
          <p:cNvSpPr/>
          <p:nvPr/>
        </p:nvSpPr>
        <p:spPr>
          <a:xfrm>
            <a:off x="5976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12"/>
          <p:cNvSpPr/>
          <p:nvPr/>
        </p:nvSpPr>
        <p:spPr>
          <a:xfrm>
            <a:off x="6408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13"/>
          <p:cNvSpPr/>
          <p:nvPr/>
        </p:nvSpPr>
        <p:spPr>
          <a:xfrm>
            <a:off x="6840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14"/>
          <p:cNvSpPr/>
          <p:nvPr/>
        </p:nvSpPr>
        <p:spPr>
          <a:xfrm>
            <a:off x="7272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15"/>
          <p:cNvSpPr/>
          <p:nvPr/>
        </p:nvSpPr>
        <p:spPr>
          <a:xfrm>
            <a:off x="7704000" y="3168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16"/>
          <p:cNvSpPr/>
          <p:nvPr/>
        </p:nvSpPr>
        <p:spPr>
          <a:xfrm>
            <a:off x="6840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7"/>
          <p:cNvSpPr/>
          <p:nvPr/>
        </p:nvSpPr>
        <p:spPr>
          <a:xfrm>
            <a:off x="7272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18"/>
          <p:cNvSpPr/>
          <p:nvPr/>
        </p:nvSpPr>
        <p:spPr>
          <a:xfrm>
            <a:off x="7704000" y="3600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9"/>
          <p:cNvSpPr/>
          <p:nvPr/>
        </p:nvSpPr>
        <p:spPr>
          <a:xfrm>
            <a:off x="5990400" y="435600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20"/>
          <p:cNvSpPr/>
          <p:nvPr/>
        </p:nvSpPr>
        <p:spPr>
          <a:xfrm>
            <a:off x="6444000" y="4407480"/>
            <a:ext cx="1473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3" name="CustomShape 21"/>
          <p:cNvSpPr/>
          <p:nvPr/>
        </p:nvSpPr>
        <p:spPr>
          <a:xfrm>
            <a:off x="5990400" y="489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2"/>
          <p:cNvSpPr/>
          <p:nvPr/>
        </p:nvSpPr>
        <p:spPr>
          <a:xfrm>
            <a:off x="6480000" y="4911480"/>
            <a:ext cx="1437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5" name="CustomShape 23"/>
          <p:cNvSpPr/>
          <p:nvPr/>
        </p:nvSpPr>
        <p:spPr>
          <a:xfrm>
            <a:off x="7704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24"/>
          <p:cNvSpPr/>
          <p:nvPr/>
        </p:nvSpPr>
        <p:spPr>
          <a:xfrm>
            <a:off x="6840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25"/>
          <p:cNvSpPr/>
          <p:nvPr/>
        </p:nvSpPr>
        <p:spPr>
          <a:xfrm>
            <a:off x="6408000" y="2736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26"/>
          <p:cNvSpPr/>
          <p:nvPr/>
        </p:nvSpPr>
        <p:spPr>
          <a:xfrm>
            <a:off x="6408000" y="3600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27"/>
          <p:cNvSpPr/>
          <p:nvPr/>
        </p:nvSpPr>
        <p:spPr>
          <a:xfrm>
            <a:off x="5976000" y="3600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28"/>
          <p:cNvSpPr/>
          <p:nvPr/>
        </p:nvSpPr>
        <p:spPr>
          <a:xfrm>
            <a:off x="5976000" y="1872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29"/>
          <p:cNvSpPr/>
          <p:nvPr/>
        </p:nvSpPr>
        <p:spPr>
          <a:xfrm>
            <a:off x="6408000" y="1872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30"/>
          <p:cNvSpPr/>
          <p:nvPr/>
        </p:nvSpPr>
        <p:spPr>
          <a:xfrm>
            <a:off x="6840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31"/>
          <p:cNvSpPr/>
          <p:nvPr/>
        </p:nvSpPr>
        <p:spPr>
          <a:xfrm>
            <a:off x="7272000" y="230400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2"/>
          <p:cNvSpPr/>
          <p:nvPr/>
        </p:nvSpPr>
        <p:spPr>
          <a:xfrm>
            <a:off x="1152000" y="1998360"/>
            <a:ext cx="3777840" cy="5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considers continuous space, not grid cells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65" name="CustomShape 33"/>
          <p:cNvSpPr/>
          <p:nvPr/>
        </p:nvSpPr>
        <p:spPr>
          <a:xfrm>
            <a:off x="385200" y="338400"/>
            <a:ext cx="454680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movement models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540000" y="1440000"/>
            <a:ext cx="34178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2.) Correlated Random Walk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1152000" y="1998360"/>
            <a:ext cx="3777840" cy="8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step-wise process</a:t>
            </a:r>
            <a:endParaRPr b="0" lang="en-GB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considers continuous space, not grid cells</a:t>
            </a:r>
            <a:endParaRPr b="0" lang="en-GB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300" spc="-1" strike="noStrike">
                <a:solidFill>
                  <a:srgbClr val="052d51"/>
                </a:solidFill>
                <a:latin typeface="TeX Gyre Heros"/>
                <a:ea typeface="Noto Sans CJK SC"/>
              </a:rPr>
              <a:t>draws direction from a distribution: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5702400" y="435852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4"/>
          <p:cNvSpPr/>
          <p:nvPr/>
        </p:nvSpPr>
        <p:spPr>
          <a:xfrm>
            <a:off x="6156000" y="4410000"/>
            <a:ext cx="1473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Habitat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5702400" y="489852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6"/>
          <p:cNvSpPr/>
          <p:nvPr/>
        </p:nvSpPr>
        <p:spPr>
          <a:xfrm>
            <a:off x="6192000" y="4914000"/>
            <a:ext cx="1437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Matrix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2" name="CustomShape 7"/>
          <p:cNvSpPr/>
          <p:nvPr/>
        </p:nvSpPr>
        <p:spPr>
          <a:xfrm>
            <a:off x="7466400" y="4358520"/>
            <a:ext cx="429840" cy="429840"/>
          </a:xfrm>
          <a:prstGeom prst="rect">
            <a:avLst/>
          </a:prstGeom>
          <a:solidFill>
            <a:srgbClr val="c9211e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8"/>
          <p:cNvSpPr/>
          <p:nvPr/>
        </p:nvSpPr>
        <p:spPr>
          <a:xfrm>
            <a:off x="7920000" y="4410000"/>
            <a:ext cx="14738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f345a"/>
                </a:solidFill>
                <a:latin typeface="TeX Gyre Heros"/>
                <a:ea typeface="DejaVu Sans"/>
              </a:rPr>
              <a:t>Current cell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4" name="CustomShape 9"/>
          <p:cNvSpPr/>
          <p:nvPr/>
        </p:nvSpPr>
        <p:spPr>
          <a:xfrm>
            <a:off x="6012000" y="1455480"/>
            <a:ext cx="22658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f345a"/>
                </a:solidFill>
                <a:latin typeface="TeX Gyre Heros"/>
                <a:ea typeface="DejaVu Sans"/>
              </a:rPr>
              <a:t>no consideration of costs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75" name="CustomShape 10"/>
          <p:cNvSpPr/>
          <p:nvPr/>
        </p:nvSpPr>
        <p:spPr>
          <a:xfrm>
            <a:off x="6840000" y="1872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1"/>
          <p:cNvSpPr/>
          <p:nvPr/>
        </p:nvSpPr>
        <p:spPr>
          <a:xfrm>
            <a:off x="7272000" y="1872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2"/>
          <p:cNvSpPr/>
          <p:nvPr/>
        </p:nvSpPr>
        <p:spPr>
          <a:xfrm>
            <a:off x="7704000" y="1872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3"/>
          <p:cNvSpPr/>
          <p:nvPr/>
        </p:nvSpPr>
        <p:spPr>
          <a:xfrm>
            <a:off x="5976000" y="2304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14"/>
          <p:cNvSpPr/>
          <p:nvPr/>
        </p:nvSpPr>
        <p:spPr>
          <a:xfrm>
            <a:off x="6408000" y="2304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5"/>
          <p:cNvSpPr/>
          <p:nvPr/>
        </p:nvSpPr>
        <p:spPr>
          <a:xfrm>
            <a:off x="7704000" y="230436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16"/>
          <p:cNvSpPr/>
          <p:nvPr/>
        </p:nvSpPr>
        <p:spPr>
          <a:xfrm>
            <a:off x="5976000" y="2736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17"/>
          <p:cNvSpPr/>
          <p:nvPr/>
        </p:nvSpPr>
        <p:spPr>
          <a:xfrm>
            <a:off x="7272000" y="2736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18"/>
          <p:cNvSpPr/>
          <p:nvPr/>
        </p:nvSpPr>
        <p:spPr>
          <a:xfrm>
            <a:off x="5976000" y="3168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19"/>
          <p:cNvSpPr/>
          <p:nvPr/>
        </p:nvSpPr>
        <p:spPr>
          <a:xfrm>
            <a:off x="6408000" y="3168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0"/>
          <p:cNvSpPr/>
          <p:nvPr/>
        </p:nvSpPr>
        <p:spPr>
          <a:xfrm>
            <a:off x="6840000" y="3168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1"/>
          <p:cNvSpPr/>
          <p:nvPr/>
        </p:nvSpPr>
        <p:spPr>
          <a:xfrm>
            <a:off x="7272000" y="3168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22"/>
          <p:cNvSpPr/>
          <p:nvPr/>
        </p:nvSpPr>
        <p:spPr>
          <a:xfrm>
            <a:off x="7704000" y="3168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23"/>
          <p:cNvSpPr/>
          <p:nvPr/>
        </p:nvSpPr>
        <p:spPr>
          <a:xfrm>
            <a:off x="6840000" y="3600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4"/>
          <p:cNvSpPr/>
          <p:nvPr/>
        </p:nvSpPr>
        <p:spPr>
          <a:xfrm>
            <a:off x="7272000" y="3600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25"/>
          <p:cNvSpPr/>
          <p:nvPr/>
        </p:nvSpPr>
        <p:spPr>
          <a:xfrm>
            <a:off x="7704000" y="3600360"/>
            <a:ext cx="429840" cy="429840"/>
          </a:xfrm>
          <a:prstGeom prst="rect">
            <a:avLst/>
          </a:prstGeom>
          <a:solidFill>
            <a:srgbClr val="9dc477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6"/>
          <p:cNvSpPr/>
          <p:nvPr/>
        </p:nvSpPr>
        <p:spPr>
          <a:xfrm>
            <a:off x="7704000" y="273636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27"/>
          <p:cNvSpPr/>
          <p:nvPr/>
        </p:nvSpPr>
        <p:spPr>
          <a:xfrm>
            <a:off x="6408000" y="273636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28"/>
          <p:cNvSpPr/>
          <p:nvPr/>
        </p:nvSpPr>
        <p:spPr>
          <a:xfrm>
            <a:off x="6408000" y="360036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29"/>
          <p:cNvSpPr/>
          <p:nvPr/>
        </p:nvSpPr>
        <p:spPr>
          <a:xfrm>
            <a:off x="5976000" y="360036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30"/>
          <p:cNvSpPr/>
          <p:nvPr/>
        </p:nvSpPr>
        <p:spPr>
          <a:xfrm>
            <a:off x="5976000" y="187236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31"/>
          <p:cNvSpPr/>
          <p:nvPr/>
        </p:nvSpPr>
        <p:spPr>
          <a:xfrm>
            <a:off x="6408000" y="187236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32"/>
          <p:cNvSpPr/>
          <p:nvPr/>
        </p:nvSpPr>
        <p:spPr>
          <a:xfrm>
            <a:off x="6840000" y="230436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3"/>
          <p:cNvSpPr/>
          <p:nvPr/>
        </p:nvSpPr>
        <p:spPr>
          <a:xfrm>
            <a:off x="7272000" y="2304360"/>
            <a:ext cx="429840" cy="429840"/>
          </a:xfrm>
          <a:prstGeom prst="rect">
            <a:avLst/>
          </a:prstGeom>
          <a:solidFill>
            <a:srgbClr val="999999">
              <a:alpha val="70000"/>
            </a:srgbClr>
          </a:solidFill>
          <a:ln>
            <a:solidFill>
              <a:srgbClr val="0d1d3a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9" name="Group 34"/>
          <p:cNvGrpSpPr/>
          <p:nvPr/>
        </p:nvGrpSpPr>
        <p:grpSpPr>
          <a:xfrm>
            <a:off x="6840000" y="2736360"/>
            <a:ext cx="429840" cy="429840"/>
            <a:chOff x="6840000" y="2736360"/>
            <a:chExt cx="429840" cy="429840"/>
          </a:xfrm>
        </p:grpSpPr>
        <p:sp>
          <p:nvSpPr>
            <p:cNvPr id="500" name="CustomShape 35"/>
            <p:cNvSpPr/>
            <p:nvPr/>
          </p:nvSpPr>
          <p:spPr>
            <a:xfrm>
              <a:off x="6840000" y="2736360"/>
              <a:ext cx="429840" cy="429840"/>
            </a:xfrm>
            <a:prstGeom prst="rect">
              <a:avLst/>
            </a:prstGeom>
            <a:solidFill>
              <a:srgbClr val="c9211e">
                <a:alpha val="70000"/>
              </a:srgbClr>
            </a:solidFill>
            <a:ln>
              <a:solidFill>
                <a:srgbClr val="0d1d3a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01" name="Grafik 37" descr=""/>
            <p:cNvPicPr/>
            <p:nvPr/>
          </p:nvPicPr>
          <p:blipFill>
            <a:blip r:embed="rId1"/>
            <a:stretch/>
          </p:blipFill>
          <p:spPr>
            <a:xfrm>
              <a:off x="6886800" y="2772360"/>
              <a:ext cx="357120" cy="357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02" name="Line 36"/>
          <p:cNvSpPr/>
          <p:nvPr/>
        </p:nvSpPr>
        <p:spPr>
          <a:xfrm>
            <a:off x="1832400" y="4035600"/>
            <a:ext cx="1767600" cy="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Line 37"/>
          <p:cNvSpPr/>
          <p:nvPr/>
        </p:nvSpPr>
        <p:spPr>
          <a:xfrm flipV="1">
            <a:off x="1972800" y="3276000"/>
            <a:ext cx="0" cy="903600"/>
          </a:xfrm>
          <a:prstGeom prst="line">
            <a:avLst/>
          </a:prstGeom>
          <a:ln w="10800">
            <a:solidFill>
              <a:srgbClr val="15293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38"/>
          <p:cNvSpPr/>
          <p:nvPr/>
        </p:nvSpPr>
        <p:spPr>
          <a:xfrm>
            <a:off x="3315600" y="4032000"/>
            <a:ext cx="8222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direction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05" name="CustomShape 39"/>
          <p:cNvSpPr/>
          <p:nvPr/>
        </p:nvSpPr>
        <p:spPr>
          <a:xfrm>
            <a:off x="1695600" y="3132000"/>
            <a:ext cx="3182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p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06" name="Line 40"/>
          <p:cNvSpPr/>
          <p:nvPr/>
        </p:nvSpPr>
        <p:spPr>
          <a:xfrm flipV="1">
            <a:off x="6660000" y="3060000"/>
            <a:ext cx="360000" cy="900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Line 41"/>
          <p:cNvSpPr/>
          <p:nvPr/>
        </p:nvSpPr>
        <p:spPr>
          <a:xfrm flipV="1">
            <a:off x="7064280" y="2376000"/>
            <a:ext cx="999720" cy="549000"/>
          </a:xfrm>
          <a:prstGeom prst="line">
            <a:avLst/>
          </a:prstGeom>
          <a:ln w="3600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8" name="Group 42"/>
          <p:cNvGrpSpPr/>
          <p:nvPr/>
        </p:nvGrpSpPr>
        <p:grpSpPr>
          <a:xfrm>
            <a:off x="2052000" y="3456000"/>
            <a:ext cx="1401840" cy="537840"/>
            <a:chOff x="2052000" y="3456000"/>
            <a:chExt cx="1401840" cy="537840"/>
          </a:xfrm>
        </p:grpSpPr>
        <p:sp>
          <p:nvSpPr>
            <p:cNvPr id="509" name="CustomShape 43"/>
            <p:cNvSpPr/>
            <p:nvPr/>
          </p:nvSpPr>
          <p:spPr>
            <a:xfrm>
              <a:off x="2052000" y="3456000"/>
              <a:ext cx="699840" cy="537840"/>
            </a:xfrm>
            <a:custGeom>
              <a:avLst/>
              <a:gdLst/>
              <a:ahLst/>
              <a:rect l="l" t="t" r="r" b="b"/>
              <a:pathLst>
                <a:path w="1951" h="1501">
                  <a:moveTo>
                    <a:pt x="0" y="1500"/>
                  </a:moveTo>
                  <a:cubicBezTo>
                    <a:pt x="1300" y="1500"/>
                    <a:pt x="1300" y="0"/>
                    <a:pt x="1950" y="0"/>
                  </a:cubicBezTo>
                </a:path>
              </a:pathLst>
            </a:cu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44"/>
            <p:cNvSpPr/>
            <p:nvPr/>
          </p:nvSpPr>
          <p:spPr>
            <a:xfrm>
              <a:off x="2754000" y="3456000"/>
              <a:ext cx="699840" cy="537840"/>
            </a:xfrm>
            <a:custGeom>
              <a:avLst/>
              <a:gdLst/>
              <a:ahLst/>
              <a:rect l="l" t="t" r="r" b="b"/>
              <a:pathLst>
                <a:path w="1951" h="1501">
                  <a:moveTo>
                    <a:pt x="1950" y="1500"/>
                  </a:moveTo>
                  <a:cubicBezTo>
                    <a:pt x="650" y="1500"/>
                    <a:pt x="650" y="0"/>
                    <a:pt x="0" y="0"/>
                  </a:cubicBezTo>
                </a:path>
              </a:pathLst>
            </a:cu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1" name="Line 45"/>
          <p:cNvSpPr/>
          <p:nvPr/>
        </p:nvSpPr>
        <p:spPr>
          <a:xfrm flipV="1">
            <a:off x="2746080" y="3456000"/>
            <a:ext cx="0" cy="648000"/>
          </a:xfrm>
          <a:prstGeom prst="line">
            <a:avLst/>
          </a:prstGeom>
          <a:ln w="10800">
            <a:solidFill>
              <a:srgbClr val="001326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46"/>
          <p:cNvSpPr/>
          <p:nvPr/>
        </p:nvSpPr>
        <p:spPr>
          <a:xfrm>
            <a:off x="2415600" y="4104000"/>
            <a:ext cx="82224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direction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52d51"/>
                </a:solidFill>
                <a:latin typeface="TeX Gyre Heros"/>
                <a:ea typeface="DejaVu Sans"/>
              </a:rPr>
              <a:t>of travel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13" name="CustomShape 47"/>
          <p:cNvSpPr/>
          <p:nvPr/>
        </p:nvSpPr>
        <p:spPr>
          <a:xfrm>
            <a:off x="385200" y="325800"/>
            <a:ext cx="454680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mechanistic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movement models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2432160" y="2251440"/>
            <a:ext cx="2433240" cy="32104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2"/>
          <p:cNvSpPr/>
          <p:nvPr/>
        </p:nvSpPr>
        <p:spPr>
          <a:xfrm>
            <a:off x="2635920" y="258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2635920" y="366624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17" name="CustomShape 4"/>
          <p:cNvSpPr/>
          <p:nvPr/>
        </p:nvSpPr>
        <p:spPr>
          <a:xfrm>
            <a:off x="2635920" y="474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18" name="CustomShape 5"/>
          <p:cNvSpPr/>
          <p:nvPr/>
        </p:nvSpPr>
        <p:spPr>
          <a:xfrm rot="5400000">
            <a:off x="3312720" y="328068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6"/>
          <p:cNvSpPr/>
          <p:nvPr/>
        </p:nvSpPr>
        <p:spPr>
          <a:xfrm rot="5400000">
            <a:off x="3312720" y="438984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7"/>
          <p:cNvSpPr/>
          <p:nvPr/>
        </p:nvSpPr>
        <p:spPr>
          <a:xfrm>
            <a:off x="4991400" y="4738320"/>
            <a:ext cx="346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Establish in a new habitat site /area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1408320" y="4674960"/>
            <a:ext cx="570960" cy="713880"/>
          </a:xfrm>
          <a:prstGeom prst="rect">
            <a:avLst/>
          </a:prstGeom>
          <a:ln>
            <a:noFill/>
          </a:ln>
        </p:spPr>
      </p:pic>
      <p:sp>
        <p:nvSpPr>
          <p:cNvPr id="522" name="CustomShape 8"/>
          <p:cNvSpPr/>
          <p:nvPr/>
        </p:nvSpPr>
        <p:spPr>
          <a:xfrm>
            <a:off x="421200" y="367200"/>
            <a:ext cx="47988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three phases of </a:t>
            </a: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dispersal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523" name="Inhaltsplatzhalter 17_0" descr="Kennzeichen Silhouette"/>
          <p:cNvPicPr/>
          <p:nvPr/>
        </p:nvPicPr>
        <p:blipFill>
          <a:blip r:embed="rId2"/>
          <a:stretch/>
        </p:blipFill>
        <p:spPr>
          <a:xfrm>
            <a:off x="1259280" y="4690800"/>
            <a:ext cx="611640" cy="61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2432160" y="2251440"/>
            <a:ext cx="2433240" cy="32104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1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2"/>
          <p:cNvSpPr/>
          <p:nvPr/>
        </p:nvSpPr>
        <p:spPr>
          <a:xfrm>
            <a:off x="2635920" y="258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Emigration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26" name="CustomShape 3"/>
          <p:cNvSpPr/>
          <p:nvPr/>
        </p:nvSpPr>
        <p:spPr>
          <a:xfrm>
            <a:off x="2635920" y="366624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Transfer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27" name="CustomShape 4"/>
          <p:cNvSpPr/>
          <p:nvPr/>
        </p:nvSpPr>
        <p:spPr>
          <a:xfrm>
            <a:off x="2635920" y="4749120"/>
            <a:ext cx="2025720" cy="3808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eX Gyre Heros"/>
                <a:ea typeface="DejaVu Sans"/>
              </a:rPr>
              <a:t>Settlement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28" name="CustomShape 5"/>
          <p:cNvSpPr/>
          <p:nvPr/>
        </p:nvSpPr>
        <p:spPr>
          <a:xfrm rot="5400000">
            <a:off x="3312720" y="328068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6"/>
          <p:cNvSpPr/>
          <p:nvPr/>
        </p:nvSpPr>
        <p:spPr>
          <a:xfrm rot="5400000">
            <a:off x="3312720" y="4389840"/>
            <a:ext cx="6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>
                <a:lumMod val="75000"/>
              </a:schemeClr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7"/>
          <p:cNvSpPr/>
          <p:nvPr/>
        </p:nvSpPr>
        <p:spPr>
          <a:xfrm>
            <a:off x="5071320" y="4749120"/>
            <a:ext cx="40352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Settlement probability:</a:t>
            </a:r>
            <a:endParaRPr b="0" lang="en-GB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probability that an individual will stay in a new habitat patch </a:t>
            </a:r>
            <a:endParaRPr b="0" lang="en-GB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can be density-dependent (analogous to emigration probability)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31" name="" descr=""/>
          <p:cNvPicPr/>
          <p:nvPr/>
        </p:nvPicPr>
        <p:blipFill>
          <a:blip r:embed="rId1"/>
          <a:stretch/>
        </p:blipFill>
        <p:spPr>
          <a:xfrm>
            <a:off x="1407960" y="4674960"/>
            <a:ext cx="570960" cy="713880"/>
          </a:xfrm>
          <a:prstGeom prst="rect">
            <a:avLst/>
          </a:prstGeom>
          <a:ln>
            <a:noFill/>
          </a:ln>
        </p:spPr>
      </p:pic>
      <p:sp>
        <p:nvSpPr>
          <p:cNvPr id="532" name="CustomShape 8"/>
          <p:cNvSpPr/>
          <p:nvPr/>
        </p:nvSpPr>
        <p:spPr>
          <a:xfrm>
            <a:off x="421200" y="367200"/>
            <a:ext cx="47988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three phases of dispersal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533" name="Inhaltsplatzhalter 17_1" descr="Kennzeichen Silhouette"/>
          <p:cNvPicPr/>
          <p:nvPr/>
        </p:nvPicPr>
        <p:blipFill>
          <a:blip r:embed="rId2"/>
          <a:stretch/>
        </p:blipFill>
        <p:spPr>
          <a:xfrm>
            <a:off x="1259280" y="4690800"/>
            <a:ext cx="611640" cy="61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rafik 11" descr=""/>
          <p:cNvPicPr/>
          <p:nvPr/>
        </p:nvPicPr>
        <p:blipFill>
          <a:blip r:embed="rId1"/>
          <a:stretch/>
        </p:blipFill>
        <p:spPr>
          <a:xfrm>
            <a:off x="166320" y="1866960"/>
            <a:ext cx="1456920" cy="1487880"/>
          </a:xfrm>
          <a:prstGeom prst="rect">
            <a:avLst/>
          </a:prstGeom>
          <a:ln>
            <a:noFill/>
          </a:ln>
        </p:spPr>
      </p:pic>
      <p:sp>
        <p:nvSpPr>
          <p:cNvPr id="535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overview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36" name="CustomShape 2"/>
          <p:cNvSpPr/>
          <p:nvPr/>
        </p:nvSpPr>
        <p:spPr>
          <a:xfrm>
            <a:off x="57600" y="6458040"/>
            <a:ext cx="64814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Malchow et al. (2021) Ecography. DOI: 10.1111/ecog.05689 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Building on  Bocedi et al. (2014) Methods Ecol Evol 5: 388-396. &amp; Bocedi et al. (2021) Ecography. DOI: 10.1111/ecog.05687.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537" name="Bild 14" descr=""/>
          <p:cNvPicPr/>
          <p:nvPr/>
        </p:nvPicPr>
        <p:blipFill>
          <a:blip r:embed="rId2"/>
          <a:stretch/>
        </p:blipFill>
        <p:spPr>
          <a:xfrm>
            <a:off x="7632720" y="6217560"/>
            <a:ext cx="1279080" cy="638280"/>
          </a:xfrm>
          <a:prstGeom prst="rect">
            <a:avLst/>
          </a:prstGeom>
          <a:ln>
            <a:noFill/>
          </a:ln>
        </p:spPr>
      </p:pic>
      <p:pic>
        <p:nvPicPr>
          <p:cNvPr id="538" name="Picture 2" descr=""/>
          <p:cNvPicPr/>
          <p:nvPr/>
        </p:nvPicPr>
        <p:blipFill>
          <a:blip r:embed="rId3"/>
          <a:stretch/>
        </p:blipFill>
        <p:spPr>
          <a:xfrm>
            <a:off x="1903320" y="1155600"/>
            <a:ext cx="6229080" cy="505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icture 2" descr="Eurasischer Luchs – Wikipedia"/>
          <p:cNvPicPr/>
          <p:nvPr/>
        </p:nvPicPr>
        <p:blipFill>
          <a:blip r:embed="rId1"/>
          <a:stretch/>
        </p:blipFill>
        <p:spPr>
          <a:xfrm>
            <a:off x="6696000" y="1111320"/>
            <a:ext cx="2159640" cy="1455120"/>
          </a:xfrm>
          <a:prstGeom prst="rect">
            <a:avLst/>
          </a:prstGeom>
          <a:ln>
            <a:noFill/>
          </a:ln>
        </p:spPr>
      </p:pic>
      <p:sp>
        <p:nvSpPr>
          <p:cNvPr id="540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Example: Eurasian lynx, reintroduction Scotland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6590880" y="6603480"/>
            <a:ext cx="25311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Ovenden et al. (2019) Biol Cons 234: 140-153.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542" name="Group 3"/>
          <p:cNvGrpSpPr/>
          <p:nvPr/>
        </p:nvGrpSpPr>
        <p:grpSpPr>
          <a:xfrm>
            <a:off x="455400" y="2151360"/>
            <a:ext cx="2857320" cy="4696200"/>
            <a:chOff x="455400" y="2151360"/>
            <a:chExt cx="2857320" cy="4696200"/>
          </a:xfrm>
        </p:grpSpPr>
        <p:pic>
          <p:nvPicPr>
            <p:cNvPr id="543" name="Grafik 7" descr=""/>
            <p:cNvPicPr/>
            <p:nvPr/>
          </p:nvPicPr>
          <p:blipFill>
            <a:blip r:embed="rId2"/>
            <a:stretch/>
          </p:blipFill>
          <p:spPr>
            <a:xfrm>
              <a:off x="455400" y="2151360"/>
              <a:ext cx="2774160" cy="4483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4" name="Grafik 8" descr=""/>
            <p:cNvPicPr/>
            <p:nvPr/>
          </p:nvPicPr>
          <p:blipFill>
            <a:blip r:embed="rId3"/>
            <a:stretch/>
          </p:blipFill>
          <p:spPr>
            <a:xfrm>
              <a:off x="1289520" y="6573240"/>
              <a:ext cx="2023200" cy="274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45" name="CustomShape 4"/>
          <p:cNvSpPr/>
          <p:nvPr/>
        </p:nvSpPr>
        <p:spPr>
          <a:xfrm>
            <a:off x="2500560" y="4240080"/>
            <a:ext cx="1269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Aberdeenshire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46" name="CustomShape 5"/>
          <p:cNvSpPr/>
          <p:nvPr/>
        </p:nvSpPr>
        <p:spPr>
          <a:xfrm>
            <a:off x="2630880" y="5887800"/>
            <a:ext cx="11991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Keilder Forest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47" name="CustomShape 6"/>
          <p:cNvSpPr/>
          <p:nvPr/>
        </p:nvSpPr>
        <p:spPr>
          <a:xfrm>
            <a:off x="0" y="5037120"/>
            <a:ext cx="9122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Kintyre Peninsula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48" name="Grafik 13" descr=""/>
          <p:cNvPicPr/>
          <p:nvPr/>
        </p:nvPicPr>
        <p:blipFill>
          <a:blip r:embed="rId4"/>
          <a:stretch/>
        </p:blipFill>
        <p:spPr>
          <a:xfrm>
            <a:off x="3969360" y="2826000"/>
            <a:ext cx="5074560" cy="3663000"/>
          </a:xfrm>
          <a:prstGeom prst="rect">
            <a:avLst/>
          </a:prstGeom>
          <a:ln>
            <a:noFill/>
          </a:ln>
        </p:spPr>
      </p:pic>
      <p:sp>
        <p:nvSpPr>
          <p:cNvPr id="549" name="CustomShape 7"/>
          <p:cNvSpPr/>
          <p:nvPr/>
        </p:nvSpPr>
        <p:spPr>
          <a:xfrm>
            <a:off x="324000" y="1128240"/>
            <a:ext cx="8228160" cy="18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Break-out rooms of 4-5 participants per group</a:t>
            </a:r>
            <a:endParaRPr b="0" lang="en-GB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Time: 45 mins</a:t>
            </a:r>
            <a:endParaRPr b="0" lang="en-GB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Script:  IBS2022_RS_workshop/code/Prac2_RangeShiftR_Lynx.R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1152000" y="3096000"/>
            <a:ext cx="6510600" cy="359964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600" spc="-1" strike="noStrike">
                <a:solidFill>
                  <a:srgbClr val="17375e"/>
                </a:solidFill>
                <a:latin typeface="Calibri"/>
                <a:ea typeface="DejaVu Sans"/>
              </a:rPr>
              <a:t>Spatially explicit population models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385200" y="1056240"/>
            <a:ext cx="8227440" cy="48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Bild 9_1" descr=""/>
          <p:cNvPicPr/>
          <p:nvPr/>
        </p:nvPicPr>
        <p:blipFill>
          <a:blip r:embed="rId2"/>
          <a:stretch/>
        </p:blipFill>
        <p:spPr>
          <a:xfrm>
            <a:off x="5760000" y="2340000"/>
            <a:ext cx="1077840" cy="1036800"/>
          </a:xfrm>
          <a:prstGeom prst="rect">
            <a:avLst/>
          </a:prstGeom>
          <a:ln>
            <a:noFill/>
          </a:ln>
        </p:spPr>
      </p:pic>
      <p:pic>
        <p:nvPicPr>
          <p:cNvPr id="100" name="Bild 10_1" descr=""/>
          <p:cNvPicPr/>
          <p:nvPr/>
        </p:nvPicPr>
        <p:blipFill>
          <a:blip r:embed="rId3"/>
          <a:stretch/>
        </p:blipFill>
        <p:spPr>
          <a:xfrm>
            <a:off x="1647360" y="2484000"/>
            <a:ext cx="1554840" cy="107496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3321360" y="3417120"/>
            <a:ext cx="781200" cy="46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3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" name="CustomShape 4"/>
          <p:cNvSpPr/>
          <p:nvPr/>
        </p:nvSpPr>
        <p:spPr>
          <a:xfrm>
            <a:off x="4998240" y="2869920"/>
            <a:ext cx="876960" cy="1105200"/>
          </a:xfrm>
          <a:custGeom>
            <a:avLst/>
            <a:gdLst/>
            <a:ahLst/>
            <a:rect l="l" t="t" r="r" b="b"/>
            <a:pathLst>
              <a:path w="879231" h="1107425">
                <a:moveTo>
                  <a:pt x="0" y="333702"/>
                </a:moveTo>
                <a:cubicBezTo>
                  <a:pt x="127977" y="180325"/>
                  <a:pt x="255954" y="26948"/>
                  <a:pt x="363416" y="5456"/>
                </a:cubicBezTo>
                <a:cubicBezTo>
                  <a:pt x="470878" y="-16036"/>
                  <a:pt x="558801" y="21087"/>
                  <a:pt x="644770" y="204748"/>
                </a:cubicBezTo>
                <a:cubicBezTo>
                  <a:pt x="730739" y="388409"/>
                  <a:pt x="804985" y="747917"/>
                  <a:pt x="879231" y="1107425"/>
                </a:cubicBezTo>
              </a:path>
            </a:pathLst>
          </a:custGeom>
          <a:noFill/>
          <a:ln w="28440">
            <a:solidFill>
              <a:schemeClr val="tx1"/>
            </a:solidFill>
            <a:prstDash val="sysDash"/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CustomShape 5"/>
          <p:cNvSpPr/>
          <p:nvPr/>
        </p:nvSpPr>
        <p:spPr>
          <a:xfrm>
            <a:off x="5040000" y="1313280"/>
            <a:ext cx="2931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Dispersal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dispersal kernel or movement simulator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1009080" y="1329120"/>
            <a:ext cx="29311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4e102d"/>
                </a:solidFill>
                <a:latin typeface="Calibri"/>
                <a:ea typeface="DejaVu Sans"/>
              </a:rPr>
              <a:t>Local population dynamics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described by population model, e.g. logistic growth or matrix population model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469440" y="1032480"/>
            <a:ext cx="3814920" cy="2733840"/>
          </a:xfrm>
          <a:prstGeom prst="ellipse">
            <a:avLst/>
          </a:prstGeom>
          <a:solidFill>
            <a:srgbClr val="729fcf">
              <a:alpha val="2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2887560" y="3177000"/>
            <a:ext cx="33681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Break: 15 mins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504000" y="269280"/>
            <a:ext cx="482328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131c4a"/>
                </a:solidFill>
                <a:latin typeface="DejaVu Sans"/>
                <a:ea typeface="DejaVu Sans"/>
              </a:rPr>
              <a:t>Pitch your project idea!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792000" y="1560240"/>
            <a:ext cx="6983280" cy="18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 break-out rooms of 4-5 participants per group: </a:t>
            </a:r>
            <a:endParaRPr b="0" lang="en-GB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Discuss your own research ideas using RangeShifter !</a:t>
            </a:r>
            <a:endParaRPr b="0" lang="en-GB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Prepare a 1-min elevator pitch on your Research Concept: </a:t>
            </a:r>
            <a:endParaRPr b="0" lang="en-GB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Research question, species, spatial and temporal scale, data sources,  … </a:t>
            </a:r>
            <a:endParaRPr b="0" lang="en-GB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Time: 20 mins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Afterwards: </a:t>
            </a:r>
            <a:endParaRPr b="0" lang="en-GB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Pitch your research idea to the panel !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1"/>
          <a:stretch/>
        </p:blipFill>
        <p:spPr>
          <a:xfrm>
            <a:off x="4644000" y="3450240"/>
            <a:ext cx="4427280" cy="310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2160000" y="304920"/>
            <a:ext cx="414000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131c4a"/>
                </a:solidFill>
                <a:latin typeface="DejaVu Sans"/>
                <a:ea typeface="DejaVu Sans"/>
              </a:rPr>
              <a:t>The RangeShifter project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55" name="" descr=""/>
          <p:cNvPicPr/>
          <p:nvPr/>
        </p:nvPicPr>
        <p:blipFill>
          <a:blip r:embed="rId1"/>
          <a:stretch/>
        </p:blipFill>
        <p:spPr>
          <a:xfrm>
            <a:off x="303840" y="169560"/>
            <a:ext cx="1496160" cy="802440"/>
          </a:xfrm>
          <a:prstGeom prst="rect">
            <a:avLst/>
          </a:prstGeom>
          <a:ln>
            <a:noFill/>
          </a:ln>
        </p:spPr>
      </p:pic>
      <p:sp>
        <p:nvSpPr>
          <p:cNvPr id="556" name="CustomShape 2"/>
          <p:cNvSpPr/>
          <p:nvPr/>
        </p:nvSpPr>
        <p:spPr>
          <a:xfrm>
            <a:off x="540000" y="4104000"/>
            <a:ext cx="4355640" cy="2159640"/>
          </a:xfrm>
          <a:prstGeom prst="rect">
            <a:avLst/>
          </a:prstGeom>
          <a:solidFill>
            <a:srgbClr val="b4c7dc">
              <a:alpha val="1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3"/>
          <p:cNvSpPr/>
          <p:nvPr/>
        </p:nvSpPr>
        <p:spPr>
          <a:xfrm>
            <a:off x="3440520" y="4320360"/>
            <a:ext cx="1455120" cy="7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  <a:ea typeface="DejaVu Sans"/>
              </a:rPr>
              <a:t>Greta Bocedi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  <a:ea typeface="DejaVu Sans"/>
              </a:rPr>
              <a:t>Steve Palmer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  <a:ea typeface="DejaVu Sans"/>
              </a:rPr>
              <a:t>Justin Travis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558" name="CustomShape 4"/>
          <p:cNvSpPr/>
          <p:nvPr/>
        </p:nvSpPr>
        <p:spPr>
          <a:xfrm>
            <a:off x="3296520" y="5400360"/>
            <a:ext cx="152712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  <a:ea typeface="DejaVu Sans"/>
              </a:rPr>
              <a:t>Anne Malchow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  <a:ea typeface="DejaVu Sans"/>
              </a:rPr>
              <a:t>Damaris Zurell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559" name="CustomShape 5"/>
          <p:cNvSpPr/>
          <p:nvPr/>
        </p:nvSpPr>
        <p:spPr>
          <a:xfrm>
            <a:off x="5580000" y="4321800"/>
            <a:ext cx="289080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200ec9"/>
                </a:solidFill>
                <a:latin typeface="DejaVu Sans"/>
                <a:ea typeface="DejaVu Sans"/>
              </a:rPr>
              <a:t>https://rangeshifter.github.io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60" name="CustomShape 6"/>
          <p:cNvSpPr/>
          <p:nvPr/>
        </p:nvSpPr>
        <p:spPr>
          <a:xfrm>
            <a:off x="5436000" y="3762360"/>
            <a:ext cx="1475640" cy="2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203e"/>
                </a:solidFill>
                <a:latin typeface="DejaVu Sans"/>
                <a:ea typeface="DejaVu Sans"/>
              </a:rPr>
              <a:t>Our Website: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561" name="Group 7"/>
          <p:cNvGrpSpPr/>
          <p:nvPr/>
        </p:nvGrpSpPr>
        <p:grpSpPr>
          <a:xfrm>
            <a:off x="1209960" y="5004360"/>
            <a:ext cx="1201680" cy="1187280"/>
            <a:chOff x="1209960" y="5004360"/>
            <a:chExt cx="1201680" cy="1187280"/>
          </a:xfrm>
        </p:grpSpPr>
        <p:pic>
          <p:nvPicPr>
            <p:cNvPr id="562" name="" descr=""/>
            <p:cNvPicPr/>
            <p:nvPr/>
          </p:nvPicPr>
          <p:blipFill>
            <a:blip r:embed="rId2"/>
            <a:stretch/>
          </p:blipFill>
          <p:spPr>
            <a:xfrm>
              <a:off x="1209960" y="5004360"/>
              <a:ext cx="1193040" cy="1186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3" name="" descr=""/>
            <p:cNvPicPr/>
            <p:nvPr/>
          </p:nvPicPr>
          <p:blipFill>
            <a:blip r:embed="rId3"/>
            <a:stretch/>
          </p:blipFill>
          <p:spPr>
            <a:xfrm>
              <a:off x="1218600" y="5004720"/>
              <a:ext cx="1193040" cy="1186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64" name="CustomShape 8"/>
          <p:cNvSpPr/>
          <p:nvPr/>
        </p:nvSpPr>
        <p:spPr>
          <a:xfrm>
            <a:off x="504000" y="3744000"/>
            <a:ext cx="2087280" cy="2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203e"/>
                </a:solidFill>
                <a:latin typeface="DejaVu Sans"/>
                <a:ea typeface="DejaVu Sans"/>
              </a:rPr>
              <a:t>The Team: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65" name="CustomShape 9"/>
          <p:cNvSpPr/>
          <p:nvPr/>
        </p:nvSpPr>
        <p:spPr>
          <a:xfrm>
            <a:off x="5580000" y="4322160"/>
            <a:ext cx="289080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200ec9"/>
                </a:solidFill>
                <a:latin typeface="DejaVu Sans"/>
                <a:ea typeface="DejaVu Sans"/>
              </a:rPr>
              <a:t>https://rangeshifter.github.io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66" name="" descr=""/>
          <p:cNvPicPr/>
          <p:nvPr/>
        </p:nvPicPr>
        <p:blipFill>
          <a:blip r:embed="rId4"/>
          <a:stretch/>
        </p:blipFill>
        <p:spPr>
          <a:xfrm>
            <a:off x="5868720" y="4872240"/>
            <a:ext cx="899640" cy="798840"/>
          </a:xfrm>
          <a:prstGeom prst="rect">
            <a:avLst/>
          </a:prstGeom>
          <a:ln>
            <a:noFill/>
          </a:ln>
        </p:spPr>
      </p:pic>
      <p:sp>
        <p:nvSpPr>
          <p:cNvPr id="567" name="CustomShape 10"/>
          <p:cNvSpPr/>
          <p:nvPr/>
        </p:nvSpPr>
        <p:spPr>
          <a:xfrm>
            <a:off x="5580000" y="5744520"/>
            <a:ext cx="151416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203e"/>
                </a:solidFill>
                <a:latin typeface="DejaVu Sans"/>
                <a:ea typeface="DejaVu Sans"/>
              </a:rPr>
              <a:t>RangeShifter 2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568" name="" descr=""/>
          <p:cNvPicPr/>
          <p:nvPr/>
        </p:nvPicPr>
        <p:blipFill>
          <a:blip r:embed="rId5"/>
          <a:stretch/>
        </p:blipFill>
        <p:spPr>
          <a:xfrm>
            <a:off x="7268760" y="4791600"/>
            <a:ext cx="1082880" cy="1197000"/>
          </a:xfrm>
          <a:prstGeom prst="rect">
            <a:avLst/>
          </a:prstGeom>
          <a:ln>
            <a:noFill/>
          </a:ln>
        </p:spPr>
      </p:pic>
      <p:sp>
        <p:nvSpPr>
          <p:cNvPr id="569" name="CustomShape 11"/>
          <p:cNvSpPr/>
          <p:nvPr/>
        </p:nvSpPr>
        <p:spPr>
          <a:xfrm>
            <a:off x="1980000" y="2018520"/>
            <a:ext cx="5183280" cy="11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131c4a"/>
                </a:solidFill>
                <a:latin typeface="DejaVu Sans"/>
                <a:ea typeface="DejaVu Sans"/>
              </a:rPr>
              <a:t>Thanks for attending our workshop!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6"/>
          <a:stretch/>
        </p:blipFill>
        <p:spPr>
          <a:xfrm>
            <a:off x="752760" y="4392000"/>
            <a:ext cx="2270880" cy="50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601200" y="1236240"/>
            <a:ext cx="8227440" cy="48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Stage-structured population:</a:t>
            </a:r>
            <a:endParaRPr b="0" lang="en-GB" sz="2400" spc="-1" strike="noStrike">
              <a:latin typeface="Arial"/>
            </a:endParaRPr>
          </a:p>
          <a:p>
            <a:pPr lvl="3" marL="864000" indent="-214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Life cycle can be described by subsequential developmental stages</a:t>
            </a:r>
            <a:endParaRPr b="0" lang="en-GB" sz="1800" spc="-1" strike="noStrike">
              <a:latin typeface="Arial"/>
            </a:endParaRPr>
          </a:p>
          <a:p>
            <a:pPr lvl="3" marL="864000" indent="-214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Rates are defined w.r.t. to a fixed-length time step (usually 1 year)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601200" y="1236240"/>
            <a:ext cx="8227440" cy="48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Stage-structured population:</a:t>
            </a:r>
            <a:endParaRPr b="0" lang="en-GB" sz="2400" spc="-1" strike="noStrike">
              <a:latin typeface="Arial"/>
            </a:endParaRPr>
          </a:p>
          <a:p>
            <a:pPr lvl="3" marL="864000" indent="-214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Life cycle can be described by subsequential developmental stages</a:t>
            </a:r>
            <a:endParaRPr b="0" lang="en-GB" sz="1800" spc="-1" strike="noStrike">
              <a:latin typeface="Arial"/>
            </a:endParaRPr>
          </a:p>
          <a:p>
            <a:pPr lvl="3" marL="864000" indent="-214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Rates are defined w.r.t. to a fixed-length time step (usually 1 year) </a:t>
            </a:r>
            <a:endParaRPr b="0" lang="en-GB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Example: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10" name="Grafik 4_1" descr=""/>
          <p:cNvPicPr/>
          <p:nvPr/>
        </p:nvPicPr>
        <p:blipFill>
          <a:blip r:embed="rId1"/>
          <a:stretch/>
        </p:blipFill>
        <p:spPr>
          <a:xfrm>
            <a:off x="432000" y="3061440"/>
            <a:ext cx="3921840" cy="2464200"/>
          </a:xfrm>
          <a:prstGeom prst="rect">
            <a:avLst/>
          </a:prstGeom>
          <a:ln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595080" y="5675760"/>
            <a:ext cx="17859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With (2019) Oxford Univ. Press.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631080" y="2816280"/>
            <a:ext cx="1784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Life-cycle graph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113" name="Group 5"/>
          <p:cNvGrpSpPr/>
          <p:nvPr/>
        </p:nvGrpSpPr>
        <p:grpSpPr>
          <a:xfrm>
            <a:off x="4869360" y="2556000"/>
            <a:ext cx="4201200" cy="3371760"/>
            <a:chOff x="4869360" y="2556000"/>
            <a:chExt cx="4201200" cy="3371760"/>
          </a:xfrm>
        </p:grpSpPr>
        <p:sp>
          <p:nvSpPr>
            <p:cNvPr id="114" name="CustomShape 6"/>
            <p:cNvSpPr/>
            <p:nvPr/>
          </p:nvSpPr>
          <p:spPr>
            <a:xfrm>
              <a:off x="4886640" y="3609360"/>
              <a:ext cx="249840" cy="2498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" name="CustomShape 7"/>
            <p:cNvSpPr/>
            <p:nvPr/>
          </p:nvSpPr>
          <p:spPr>
            <a:xfrm>
              <a:off x="4888080" y="3304080"/>
              <a:ext cx="249840" cy="2498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" name="CustomShape 8"/>
            <p:cNvSpPr/>
            <p:nvPr/>
          </p:nvSpPr>
          <p:spPr>
            <a:xfrm>
              <a:off x="4895280" y="2985120"/>
              <a:ext cx="249840" cy="2498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7" name="CustomShape 9"/>
            <p:cNvSpPr/>
            <p:nvPr/>
          </p:nvSpPr>
          <p:spPr>
            <a:xfrm>
              <a:off x="4869360" y="2556000"/>
              <a:ext cx="4201200" cy="3371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15000"/>
                </a:lnSpc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Stages:</a:t>
              </a:r>
              <a:endParaRPr b="0" lang="en-GB" sz="1800" spc="-1" strike="noStrike">
                <a:latin typeface="Arial"/>
              </a:endParaRPr>
            </a:p>
            <a:p>
              <a:pPr marL="343080" indent="-340920">
                <a:lnSpc>
                  <a:spcPct val="115000"/>
                </a:lnSpc>
                <a:buClr>
                  <a:srgbClr val="595959"/>
                </a:buClr>
                <a:buFont typeface="StarSymbol"/>
                <a:buAutoNum type="arabicPlain"/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Juveniles - do not reproduce</a:t>
              </a:r>
              <a:endParaRPr b="0" lang="en-GB" sz="1800" spc="-1" strike="noStrike">
                <a:latin typeface="Arial"/>
              </a:endParaRPr>
            </a:p>
            <a:p>
              <a:pPr marL="343080" indent="-340920">
                <a:lnSpc>
                  <a:spcPct val="115000"/>
                </a:lnSpc>
                <a:buClr>
                  <a:srgbClr val="595959"/>
                </a:buClr>
                <a:buFont typeface="StarSymbol"/>
                <a:buAutoNum type="arabicPlain"/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Sub-adults - inexperienced breeders</a:t>
              </a:r>
              <a:endParaRPr b="0" lang="en-GB" sz="1800" spc="-1" strike="noStrike">
                <a:latin typeface="Arial"/>
              </a:endParaRPr>
            </a:p>
            <a:p>
              <a:pPr marL="343080" indent="-340920">
                <a:lnSpc>
                  <a:spcPct val="115000"/>
                </a:lnSpc>
                <a:buClr>
                  <a:srgbClr val="595959"/>
                </a:buClr>
                <a:buFont typeface="StarSymbol"/>
                <a:buAutoNum type="arabicPlain"/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Mature adults - experience breeders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Transition rates: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i="1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F</a:t>
              </a:r>
              <a:r>
                <a:rPr b="0" i="1" lang="de-DE" sz="1800" spc="-1" strike="noStrike" baseline="-25000">
                  <a:solidFill>
                    <a:srgbClr val="595959"/>
                  </a:solidFill>
                  <a:latin typeface="Calibri"/>
                  <a:ea typeface="DejaVu Sans"/>
                </a:rPr>
                <a:t>i,1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	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Fecundity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i="1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</a:t>
              </a:r>
              <a:r>
                <a:rPr b="0" i="1" lang="de-DE" sz="1800" spc="-1" strike="noStrike" baseline="-25000">
                  <a:solidFill>
                    <a:srgbClr val="595959"/>
                  </a:solidFill>
                  <a:latin typeface="Calibri"/>
                  <a:ea typeface="DejaVu Sans"/>
                </a:rPr>
                <a:t>i,j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	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Development rate 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        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(transition to next stage)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15000"/>
                </a:lnSpc>
              </a:pPr>
              <a:r>
                <a:rPr b="0" i="1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</a:t>
              </a:r>
              <a:r>
                <a:rPr b="0" i="1" lang="de-DE" sz="1800" spc="-1" strike="noStrike" baseline="-25000">
                  <a:solidFill>
                    <a:srgbClr val="595959"/>
                  </a:solidFill>
                  <a:latin typeface="Calibri"/>
                  <a:ea typeface="DejaVu Sans"/>
                </a:rPr>
                <a:t>i,i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	</a:t>
              </a:r>
              <a:r>
                <a:rPr b="0" lang="de-DE" sz="1800" spc="-1" strike="noStrike">
                  <a:solidFill>
                    <a:srgbClr val="595959"/>
                  </a:solidFill>
                  <a:latin typeface="Calibri"/>
                  <a:ea typeface="DejaVu Sans"/>
                </a:rPr>
                <a:t>Survival probability</a:t>
              </a:r>
              <a:endParaRPr b="0" lang="en-GB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21200" y="1380240"/>
            <a:ext cx="8227440" cy="48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Parameters provided through classical transition matrices      (but applied stochastically)</a:t>
            </a:r>
            <a:endParaRPr b="0" lang="en-GB" sz="24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Transition matrices can be age-structured (Leslie matrix)      or stage-structured (Lefkovitch matrix)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20" name="Grafik 13_0" descr=""/>
          <p:cNvPicPr/>
          <p:nvPr/>
        </p:nvPicPr>
        <p:blipFill>
          <a:blip r:embed="rId1"/>
          <a:stretch/>
        </p:blipFill>
        <p:spPr>
          <a:xfrm>
            <a:off x="291960" y="3745440"/>
            <a:ext cx="4313880" cy="246420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540000" y="6017400"/>
            <a:ext cx="17859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With (2019) Oxford Univ. Press.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503280" y="3212280"/>
            <a:ext cx="2185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Life-cycle graph: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4615200" y="3188160"/>
            <a:ext cx="38617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(Lefkovitch) Transition matrix: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124" name="Group 6"/>
          <p:cNvGrpSpPr/>
          <p:nvPr/>
        </p:nvGrpSpPr>
        <p:grpSpPr>
          <a:xfrm>
            <a:off x="4579200" y="3736440"/>
            <a:ext cx="4204080" cy="2428560"/>
            <a:chOff x="4579200" y="3736440"/>
            <a:chExt cx="4204080" cy="2428560"/>
          </a:xfrm>
        </p:grpSpPr>
        <p:pic>
          <p:nvPicPr>
            <p:cNvPr id="125" name="" descr=""/>
            <p:cNvPicPr/>
            <p:nvPr/>
          </p:nvPicPr>
          <p:blipFill>
            <a:blip r:embed="rId2"/>
            <a:stretch/>
          </p:blipFill>
          <p:spPr>
            <a:xfrm>
              <a:off x="4579200" y="3814560"/>
              <a:ext cx="3483720" cy="1935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6" name="CustomShape 7"/>
            <p:cNvSpPr/>
            <p:nvPr/>
          </p:nvSpPr>
          <p:spPr>
            <a:xfrm>
              <a:off x="6391800" y="4120560"/>
              <a:ext cx="1383120" cy="35784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CustomShape 8"/>
            <p:cNvSpPr/>
            <p:nvPr/>
          </p:nvSpPr>
          <p:spPr>
            <a:xfrm rot="2061600">
              <a:off x="5545080" y="4657320"/>
              <a:ext cx="2358360" cy="35784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3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8" name="CustomShape 9"/>
            <p:cNvSpPr/>
            <p:nvPr/>
          </p:nvSpPr>
          <p:spPr>
            <a:xfrm rot="2061600">
              <a:off x="5627880" y="4929480"/>
              <a:ext cx="1497600" cy="35784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4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9" name="CustomShape 10"/>
            <p:cNvSpPr/>
            <p:nvPr/>
          </p:nvSpPr>
          <p:spPr>
            <a:xfrm>
              <a:off x="7680240" y="3736440"/>
              <a:ext cx="11030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Fecundity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30" name="CustomShape 11"/>
            <p:cNvSpPr/>
            <p:nvPr/>
          </p:nvSpPr>
          <p:spPr>
            <a:xfrm>
              <a:off x="7781400" y="5658120"/>
              <a:ext cx="932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9bbb59"/>
                  </a:solidFill>
                  <a:latin typeface="Calibri"/>
                  <a:ea typeface="DejaVu Sans"/>
                </a:rPr>
                <a:t>Survival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31" name="CustomShape 12"/>
            <p:cNvSpPr/>
            <p:nvPr/>
          </p:nvSpPr>
          <p:spPr>
            <a:xfrm>
              <a:off x="5882760" y="5801040"/>
              <a:ext cx="1464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8064a2"/>
                  </a:solidFill>
                  <a:latin typeface="Calibri"/>
                  <a:ea typeface="DejaVu Sans"/>
                </a:rPr>
                <a:t>Development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132" name="CustomShape 13"/>
          <p:cNvSpPr/>
          <p:nvPr/>
        </p:nvSpPr>
        <p:spPr>
          <a:xfrm>
            <a:off x="3799080" y="5846040"/>
            <a:ext cx="478440" cy="363600"/>
          </a:xfrm>
          <a:prstGeom prst="ellipse">
            <a:avLst/>
          </a:prstGeom>
          <a:noFill/>
          <a:ln w="46800">
            <a:solidFill>
              <a:schemeClr val="accent3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" name="CustomShape 14"/>
          <p:cNvSpPr/>
          <p:nvPr/>
        </p:nvSpPr>
        <p:spPr>
          <a:xfrm>
            <a:off x="2901240" y="5057280"/>
            <a:ext cx="478440" cy="36360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5"/>
          <p:cNvSpPr/>
          <p:nvPr/>
        </p:nvSpPr>
        <p:spPr>
          <a:xfrm>
            <a:off x="1212120" y="5072760"/>
            <a:ext cx="478440" cy="36360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16"/>
          <p:cNvSpPr/>
          <p:nvPr/>
        </p:nvSpPr>
        <p:spPr>
          <a:xfrm>
            <a:off x="2113560" y="4394880"/>
            <a:ext cx="478440" cy="36360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" name="CustomShape 17"/>
          <p:cNvSpPr/>
          <p:nvPr/>
        </p:nvSpPr>
        <p:spPr>
          <a:xfrm>
            <a:off x="2966760" y="3891960"/>
            <a:ext cx="478440" cy="36360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421200" y="1380240"/>
            <a:ext cx="8227440" cy="48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Parameters provided through classical transition matrices      (but applied stochastically)</a:t>
            </a:r>
            <a:endParaRPr b="0" lang="en-GB" sz="24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Transition matrices can be age-structured (Leslie matrix)      or stage-structured (Lefkovitch matrix)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9" name="Grafik 13_1" descr=""/>
          <p:cNvPicPr/>
          <p:nvPr/>
        </p:nvPicPr>
        <p:blipFill>
          <a:blip r:embed="rId1"/>
          <a:stretch/>
        </p:blipFill>
        <p:spPr>
          <a:xfrm>
            <a:off x="291960" y="3745440"/>
            <a:ext cx="4313880" cy="246420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540000" y="6017400"/>
            <a:ext cx="17859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7f7f7f"/>
                </a:solidFill>
                <a:latin typeface="Calibri"/>
                <a:ea typeface="DejaVu Sans"/>
              </a:rPr>
              <a:t>With (2019) Oxford Univ. Press.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503280" y="3212280"/>
            <a:ext cx="2185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Life-cycle graph: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5207040" y="3396600"/>
            <a:ext cx="2928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Lynx transition matrix: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3799080" y="5846040"/>
            <a:ext cx="478440" cy="363600"/>
          </a:xfrm>
          <a:prstGeom prst="ellipse">
            <a:avLst/>
          </a:prstGeom>
          <a:noFill/>
          <a:ln w="46800">
            <a:solidFill>
              <a:schemeClr val="accent3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CustomShape 7"/>
          <p:cNvSpPr/>
          <p:nvPr/>
        </p:nvSpPr>
        <p:spPr>
          <a:xfrm>
            <a:off x="2901240" y="5057280"/>
            <a:ext cx="478440" cy="36360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CustomShape 8"/>
          <p:cNvSpPr/>
          <p:nvPr/>
        </p:nvSpPr>
        <p:spPr>
          <a:xfrm>
            <a:off x="1212120" y="5072760"/>
            <a:ext cx="478440" cy="363600"/>
          </a:xfrm>
          <a:prstGeom prst="ellipse">
            <a:avLst/>
          </a:prstGeom>
          <a:noFill/>
          <a:ln w="46800">
            <a:solidFill>
              <a:schemeClr val="accent4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" name="CustomShape 9"/>
          <p:cNvSpPr/>
          <p:nvPr/>
        </p:nvSpPr>
        <p:spPr>
          <a:xfrm>
            <a:off x="2113560" y="4394880"/>
            <a:ext cx="478440" cy="36360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" name="CustomShape 10"/>
          <p:cNvSpPr/>
          <p:nvPr/>
        </p:nvSpPr>
        <p:spPr>
          <a:xfrm>
            <a:off x="2966760" y="3891960"/>
            <a:ext cx="478440" cy="363600"/>
          </a:xfrm>
          <a:prstGeom prst="ellipse">
            <a:avLst/>
          </a:prstGeom>
          <a:noFill/>
          <a:ln w="46800">
            <a:solidFill>
              <a:schemeClr val="accent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48" name="Group 11"/>
          <p:cNvGrpSpPr/>
          <p:nvPr/>
        </p:nvGrpSpPr>
        <p:grpSpPr>
          <a:xfrm>
            <a:off x="4896000" y="3884040"/>
            <a:ext cx="3959280" cy="2195280"/>
            <a:chOff x="4896000" y="3884040"/>
            <a:chExt cx="3959280" cy="2195280"/>
          </a:xfrm>
        </p:grpSpPr>
        <p:sp>
          <p:nvSpPr>
            <p:cNvPr id="149" name="CustomShape 12"/>
            <p:cNvSpPr/>
            <p:nvPr/>
          </p:nvSpPr>
          <p:spPr>
            <a:xfrm>
              <a:off x="6746400" y="4342680"/>
              <a:ext cx="1228680" cy="35784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1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0" name="CustomShape 13"/>
            <p:cNvSpPr/>
            <p:nvPr/>
          </p:nvSpPr>
          <p:spPr>
            <a:xfrm rot="1662000">
              <a:off x="5910840" y="4712040"/>
              <a:ext cx="2153160" cy="32076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3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1" name="CustomShape 14"/>
            <p:cNvSpPr/>
            <p:nvPr/>
          </p:nvSpPr>
          <p:spPr>
            <a:xfrm rot="1531200">
              <a:off x="6024600" y="4887000"/>
              <a:ext cx="1390320" cy="392400"/>
            </a:xfrm>
            <a:prstGeom prst="roundRect">
              <a:avLst>
                <a:gd name="adj" fmla="val 50000"/>
              </a:avLst>
            </a:prstGeom>
            <a:noFill/>
            <a:ln w="46800">
              <a:solidFill>
                <a:schemeClr val="accent4"/>
              </a:solidFill>
              <a:round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2" name="CustomShape 15"/>
            <p:cNvSpPr/>
            <p:nvPr/>
          </p:nvSpPr>
          <p:spPr>
            <a:xfrm>
              <a:off x="7668000" y="3884040"/>
              <a:ext cx="11030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4f81bd"/>
                  </a:solidFill>
                  <a:latin typeface="Calibri"/>
                  <a:ea typeface="DejaVu Sans"/>
                </a:rPr>
                <a:t>Fecundity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53" name="CustomShape 16"/>
            <p:cNvSpPr/>
            <p:nvPr/>
          </p:nvSpPr>
          <p:spPr>
            <a:xfrm>
              <a:off x="7922880" y="5281920"/>
              <a:ext cx="932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9bbb59"/>
                  </a:solidFill>
                  <a:latin typeface="Calibri"/>
                  <a:ea typeface="DejaVu Sans"/>
                </a:rPr>
                <a:t>Survival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54" name="CustomShape 17"/>
            <p:cNvSpPr/>
            <p:nvPr/>
          </p:nvSpPr>
          <p:spPr>
            <a:xfrm>
              <a:off x="5840640" y="5715360"/>
              <a:ext cx="1464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de-DE" sz="1800" spc="-1" strike="noStrike">
                  <a:solidFill>
                    <a:srgbClr val="8064a2"/>
                  </a:solidFill>
                  <a:latin typeface="Calibri"/>
                  <a:ea typeface="DejaVu Sans"/>
                </a:rPr>
                <a:t>Development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155" name="CustomShape 18"/>
            <p:cNvSpPr/>
            <p:nvPr/>
          </p:nvSpPr>
          <p:spPr>
            <a:xfrm>
              <a:off x="5950800" y="4276800"/>
              <a:ext cx="99000" cy="1302120"/>
            </a:xfrm>
            <a:prstGeom prst="leftBracket">
              <a:avLst>
                <a:gd name="adj" fmla="val 258333"/>
              </a:avLst>
            </a:pr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19"/>
            <p:cNvSpPr/>
            <p:nvPr/>
          </p:nvSpPr>
          <p:spPr>
            <a:xfrm>
              <a:off x="4896000" y="4627080"/>
              <a:ext cx="1054800" cy="530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24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A</a:t>
              </a:r>
              <a:r>
                <a:rPr b="0" lang="en-GB" sz="2400" spc="-1" strike="noStrike" baseline="-33000">
                  <a:solidFill>
                    <a:srgbClr val="001326"/>
                  </a:solidFill>
                  <a:latin typeface="TeX Gyre Heros"/>
                  <a:ea typeface="DejaVu Sans"/>
                </a:rPr>
                <a:t>Lynx</a:t>
              </a:r>
              <a:r>
                <a:rPr b="0" lang="en-GB" sz="24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=</a:t>
              </a:r>
              <a:endParaRPr b="0" lang="en-GB" sz="2400" spc="-1" strike="noStrike">
                <a:latin typeface="Arial"/>
              </a:endParaRPr>
            </a:p>
          </p:txBody>
        </p:sp>
        <p:sp>
          <p:nvSpPr>
            <p:cNvPr id="157" name="CustomShape 20"/>
            <p:cNvSpPr/>
            <p:nvPr/>
          </p:nvSpPr>
          <p:spPr>
            <a:xfrm flipH="1" flipV="1">
              <a:off x="7854480" y="4268520"/>
              <a:ext cx="99000" cy="1302120"/>
            </a:xfrm>
            <a:prstGeom prst="leftBracket">
              <a:avLst>
                <a:gd name="adj" fmla="val 258333"/>
              </a:avLst>
            </a:prstGeom>
            <a:noFill/>
            <a:ln w="18000">
              <a:solidFill>
                <a:srgbClr val="001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21"/>
            <p:cNvSpPr/>
            <p:nvPr/>
          </p:nvSpPr>
          <p:spPr>
            <a:xfrm>
              <a:off x="6012000" y="4320000"/>
              <a:ext cx="2266920" cy="1141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just">
                <a:lnSpc>
                  <a:spcPct val="100000"/>
                </a:lnSpc>
              </a:pP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 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     0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5.0</a:t>
              </a:r>
              <a:r>
                <a:rPr b="0" lang="en-GB" sz="2200" spc="-1" strike="noStrike" baseline="-25000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endParaRPr b="0" lang="en-GB" sz="2200" spc="-1" strike="noStrike">
                <a:latin typeface="Arial"/>
              </a:endParaRPr>
            </a:p>
            <a:p>
              <a:pPr algn="just">
                <a:lnSpc>
                  <a:spcPct val="100000"/>
                </a:lnSpc>
              </a:pP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0.53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0 </a:t>
              </a:r>
              <a:endParaRPr b="0" lang="en-GB" sz="2200" spc="-1" strike="noStrike">
                <a:latin typeface="Arial"/>
              </a:endParaRPr>
            </a:p>
            <a:p>
              <a:pPr algn="just">
                <a:lnSpc>
                  <a:spcPct val="100000"/>
                </a:lnSpc>
              </a:pP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  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0    0.63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0.8</a:t>
              </a:r>
              <a:r>
                <a:rPr b="0" lang="en-GB" sz="2200" spc="-1" strike="noStrike">
                  <a:solidFill>
                    <a:srgbClr val="001326"/>
                  </a:solidFill>
                  <a:latin typeface="TeX Gyre Heros"/>
                  <a:ea typeface="DejaVu Sans"/>
                </a:rPr>
                <a:t>	</a:t>
              </a:r>
              <a:endParaRPr b="0" lang="en-GB" sz="2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421200" y="1380240"/>
            <a:ext cx="8227440" cy="48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RangeShifter, the processes of reproduction and survival / development happen subsequentially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57200" y="207000"/>
            <a:ext cx="82274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17375e"/>
                </a:solidFill>
                <a:latin typeface="Calibri"/>
                <a:ea typeface="DejaVu Sans"/>
              </a:rPr>
              <a:t>RangeShiftR – local population dynamics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421200" y="1380240"/>
            <a:ext cx="8227440" cy="48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RangeShifter, the processes of reproduction and survival / development happen subsequentially</a:t>
            </a:r>
            <a:endParaRPr b="0" lang="en-GB" sz="24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95000"/>
              <a:buFont typeface="Symbol"/>
              <a:buChar char=""/>
            </a:pPr>
            <a:r>
              <a:rPr b="0" lang="de-DE" sz="2400" spc="-1" strike="noStrike">
                <a:solidFill>
                  <a:srgbClr val="000000"/>
                </a:solidFill>
                <a:latin typeface="OpenSymbol"/>
                <a:ea typeface="OpenSymbol"/>
              </a:rPr>
              <a:t>→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introduce “</a:t>
            </a:r>
            <a:r>
              <a:rPr b="0" lang="de-DE" sz="2400" spc="-1" strike="noStrike">
                <a:solidFill>
                  <a:srgbClr val="c9211e"/>
                </a:solidFill>
                <a:latin typeface="Calibri"/>
                <a:ea typeface="DejaVu Sans"/>
              </a:rPr>
              <a:t>stage 0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”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(for individuals that develop to stage 1 in the same year they            are born)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620000" y="3730320"/>
            <a:ext cx="5398920" cy="188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Application>LibreOffice/6.4.7.2$Linux_X86_64 LibreOffice_project/40$Build-2</Application>
  <Words>1413</Words>
  <Paragraphs>373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2017-01-05T09:45:00Z</dcterms:created>
  <dc:creator>Damaris Zurell</dc:creator>
  <dc:description/>
  <dc:language>en-GB</dc:language>
  <cp:lastModifiedBy>Anne Malchow</cp:lastModifiedBy>
  <dcterms:modified xsi:type="dcterms:W3CDTF">2022-05-30T14:36:33Z</dcterms:modified>
  <cp:revision>1696</cp:revision>
  <dc:subject/>
  <dc:title>Presentation 3 - RangeShiftR Details - Workshop at IBS 2022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